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417" r:id="rId6"/>
    <p:sldId id="418" r:id="rId7"/>
    <p:sldId id="420" r:id="rId8"/>
    <p:sldId id="429" r:id="rId9"/>
    <p:sldId id="430" r:id="rId10"/>
    <p:sldId id="425" r:id="rId11"/>
    <p:sldId id="427" r:id="rId12"/>
    <p:sldId id="428" r:id="rId13"/>
    <p:sldId id="419" r:id="rId14"/>
    <p:sldId id="421" r:id="rId15"/>
    <p:sldId id="431" r:id="rId16"/>
    <p:sldId id="423" r:id="rId17"/>
    <p:sldId id="42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1C1631-FA65-4382-84EF-C774A6438160}">
          <p14:sldIdLst>
            <p14:sldId id="256"/>
            <p14:sldId id="417"/>
            <p14:sldId id="418"/>
            <p14:sldId id="420"/>
            <p14:sldId id="429"/>
            <p14:sldId id="430"/>
            <p14:sldId id="425"/>
            <p14:sldId id="427"/>
            <p14:sldId id="428"/>
            <p14:sldId id="419"/>
            <p14:sldId id="421"/>
            <p14:sldId id="431"/>
            <p14:sldId id="423"/>
          </p14:sldIdLst>
        </p14:section>
        <p14:section name="Submission Details" id="{A9E14AC2-39C3-4044-BC40-B8566997CC18}">
          <p14:sldIdLst>
            <p14:sldId id="4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7"/>
  </p:normalViewPr>
  <p:slideViewPr>
    <p:cSldViewPr snapToGrid="0">
      <p:cViewPr varScale="1">
        <p:scale>
          <a:sx n="130" d="100"/>
          <a:sy n="130" d="100"/>
        </p:scale>
        <p:origin x="208"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9/25/23</a:t>
            </a:fld>
            <a:endParaRPr lang="en-US"/>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9/25/23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struction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B9B688F-3869-4ECE-BE40-DE3ADDF3F07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gray">
          <a:xfrm>
            <a:off x="8421497" y="4243004"/>
            <a:ext cx="3310128" cy="1856495"/>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userDrawn="1"/>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a:solidFill>
                <a:schemeClr val="bg1"/>
              </a:solidFill>
            </a:endParaRPr>
          </a:p>
        </p:txBody>
      </p:sp>
      <p:sp>
        <p:nvSpPr>
          <p:cNvPr id="8" name="TextBox 7">
            <a:extLst>
              <a:ext uri="{FF2B5EF4-FFF2-40B4-BE49-F238E27FC236}">
                <a16:creationId xmlns:a16="http://schemas.microsoft.com/office/drawing/2014/main" id="{144308BD-A2EF-404E-BE32-E7DA086E8C83}"/>
              </a:ext>
            </a:extLst>
          </p:cNvPr>
          <p:cNvSpPr txBox="1"/>
          <p:nvPr userDrawn="1"/>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userDrawn="1"/>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a:solidFill>
                  <a:schemeClr val="tx1"/>
                </a:solidFill>
              </a:rPr>
              <a:t>Released February 2022</a:t>
            </a:r>
          </a:p>
        </p:txBody>
      </p:sp>
      <p:sp>
        <p:nvSpPr>
          <p:cNvPr id="22" name="TextBox 21">
            <a:extLst>
              <a:ext uri="{FF2B5EF4-FFF2-40B4-BE49-F238E27FC236}">
                <a16:creationId xmlns:a16="http://schemas.microsoft.com/office/drawing/2014/main" id="{3E57223A-B05B-4614-AAEA-675CF58D9E9B}"/>
              </a:ext>
            </a:extLst>
          </p:cNvPr>
          <p:cNvSpPr txBox="1"/>
          <p:nvPr userDrawn="1"/>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bwMode="gray">
          <a:xfrm>
            <a:off x="5122888" y="525529"/>
            <a:ext cx="6606362" cy="3714176"/>
          </a:xfrm>
          <a:prstGeom prst="rect">
            <a:avLst/>
          </a:prstGeom>
          <a:ln w="6350">
            <a:solidFill>
              <a:schemeClr val="accent2"/>
            </a:solidFill>
          </a:ln>
        </p:spPr>
      </p:pic>
    </p:spTree>
    <p:extLst>
      <p:ext uri="{BB962C8B-B14F-4D97-AF65-F5344CB8AC3E}">
        <p14:creationId xmlns:p14="http://schemas.microsoft.com/office/powerpoint/2010/main" val="118572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54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9/25/23</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465869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53CF638C-039E-4A48-A8EB-E2D0262E67A1}" type="datetime1">
              <a:rPr lang="en-US" smtClean="0"/>
              <a:t>9/25/23</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9125007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7"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291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9/25/23</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485012413"/>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9/25/23</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07871851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9/25/23</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97539037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9/25/23</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9/25/23</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Quotes/</a:t>
            </a:r>
            <a:br>
              <a:rPr lang="en-US" sz="15000" b="1">
                <a:solidFill>
                  <a:schemeClr val="bg1"/>
                </a:solidFill>
              </a:rPr>
            </a:br>
            <a:r>
              <a:rPr lang="en-US" sz="15000" b="1">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48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Covers</a:t>
            </a:r>
          </a:p>
        </p:txBody>
      </p:sp>
    </p:spTree>
    <p:extLst>
      <p:ext uri="{BB962C8B-B14F-4D97-AF65-F5344CB8AC3E}">
        <p14:creationId xmlns:p14="http://schemas.microsoft.com/office/powerpoint/2010/main" val="379671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9/25/23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2335421038"/>
      </p:ext>
    </p:extLst>
  </p:cSld>
  <p:clrMapOvr>
    <a:masterClrMapping/>
  </p:clrMapOvr>
  <p:extLst>
    <p:ext uri="{DCECCB84-F9BA-43D5-87BE-67443E8EF086}">
      <p15:sldGuideLst xmlns:p15="http://schemas.microsoft.com/office/powerpoint/2012/main">
        <p15:guide id="1" orient="horz" pos="1160" userDrawn="1">
          <p15:clr>
            <a:srgbClr val="FBAE40"/>
          </p15:clr>
        </p15:guide>
        <p15:guide id="2" pos="1245" userDrawn="1">
          <p15:clr>
            <a:srgbClr val="FBAE40"/>
          </p15:clr>
        </p15:guide>
        <p15:guide id="3" pos="6433" userDrawn="1">
          <p15:clr>
            <a:srgbClr val="FBAE40"/>
          </p15:clr>
        </p15:guide>
        <p15:guide id="4" orient="horz" pos="292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9/25/23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a:t>Insert attribution photo</a:t>
            </a:r>
          </a:p>
        </p:txBody>
      </p:sp>
    </p:spTree>
    <p:extLst>
      <p:ext uri="{BB962C8B-B14F-4D97-AF65-F5344CB8AC3E}">
        <p14:creationId xmlns:p14="http://schemas.microsoft.com/office/powerpoint/2010/main" val="3320868232"/>
      </p:ext>
    </p:extLst>
  </p:cSld>
  <p:clrMapOvr>
    <a:masterClrMapping/>
  </p:clrMapOvr>
  <p:extLst>
    <p:ext uri="{DCECCB84-F9BA-43D5-87BE-67443E8EF086}">
      <p15:sldGuideLst xmlns:p15="http://schemas.microsoft.com/office/powerpoint/2012/main">
        <p15:guide id="1" pos="1248" userDrawn="1">
          <p15:clr>
            <a:srgbClr val="FFC000"/>
          </p15:clr>
        </p15:guide>
        <p15:guide id="2" pos="6432" userDrawn="1">
          <p15:clr>
            <a:srgbClr val="FFC000"/>
          </p15:clr>
        </p15:guide>
        <p15:guide id="3" orient="horz" pos="904" userDrawn="1">
          <p15:clr>
            <a:srgbClr val="FFC000"/>
          </p15:clr>
        </p15:guide>
        <p15:guide id="4" orient="horz" pos="2448" userDrawn="1">
          <p15:clr>
            <a:srgbClr val="FFC00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9/25/23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320777113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9/25/23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a:t>Insert attribution photo</a:t>
            </a:r>
          </a:p>
        </p:txBody>
      </p:sp>
    </p:spTree>
    <p:extLst>
      <p:ext uri="{BB962C8B-B14F-4D97-AF65-F5344CB8AC3E}">
        <p14:creationId xmlns:p14="http://schemas.microsoft.com/office/powerpoint/2010/main" val="35246398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9/25/23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42145627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9/25/23</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286323963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40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userDrawn="1"/>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2004102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userDrawn="1"/>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3723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62F8985E-27B6-4353-B1C2-FF7D91FB676E}" type="datetime1">
              <a:rPr lang="en-US" smtClean="0"/>
              <a:t>9/25/23</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a:t>Not for use. Microsoft default.</a:t>
            </a:r>
          </a:p>
        </p:txBody>
      </p:sp>
    </p:spTree>
    <p:extLst>
      <p:ext uri="{BB962C8B-B14F-4D97-AF65-F5344CB8AC3E}">
        <p14:creationId xmlns:p14="http://schemas.microsoft.com/office/powerpoint/2010/main" val="419143014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32546DB0-88F2-4EC8-91FB-D7E51BBBDDDF}" type="datetime1">
              <a:rPr lang="en-US" smtClean="0"/>
              <a:t>9/25/23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026" name="Picture 2">
            <a:extLst>
              <a:ext uri="{FF2B5EF4-FFF2-40B4-BE49-F238E27FC236}">
                <a16:creationId xmlns:a16="http://schemas.microsoft.com/office/drawing/2014/main" id="{1E7C4140-2D73-E970-8694-C86576CAB82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254019" y="0"/>
            <a:ext cx="6937981" cy="2055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427059"/>
      </p:ext>
    </p:extLst>
  </p:cSld>
  <p:clrMapOvr>
    <a:masterClrMapping/>
  </p:clrMapOvr>
  <p:extLst>
    <p:ext uri="{DCECCB84-F9BA-43D5-87BE-67443E8EF086}">
      <p15:sldGuideLst xmlns:p15="http://schemas.microsoft.com/office/powerpoint/2012/main">
        <p15:guide id="2" pos="3259" userDrawn="1">
          <p15:clr>
            <a:srgbClr val="FBAE40"/>
          </p15:clr>
        </p15:guide>
        <p15:guide id="3" orient="horz" pos="2722" userDrawn="1">
          <p15:clr>
            <a:srgbClr val="FBAE40"/>
          </p15:clr>
        </p15:guide>
        <p15:guide id="4" orient="horz" pos="291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DFC8DD5C-8FB7-4018-9662-98EAE87793EC}" type="datetime1">
              <a:rPr lang="en-US" smtClean="0"/>
              <a:t>9/25/23</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27112217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BA550BF9-5CC0-45E0-A929-0C64F4DB7AB1}" type="datetime1">
              <a:rPr lang="en-US" smtClean="0"/>
              <a:t>9/25/23</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488667748"/>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49DC409E-992A-4539-8EF9-A32E9543A062}" type="datetime1">
              <a:rPr lang="en-US" smtClean="0"/>
              <a:t>9/25/23</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311920760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93CC6C9D-7D35-441A-8E7D-B481D2DC7F21}" type="datetime1">
              <a:rPr lang="en-US" smtClean="0"/>
              <a:t>9/25/23</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03367083"/>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BA27F08E-62AF-4984-9352-B1BF15FE0584}" type="datetime1">
              <a:rPr lang="en-US" smtClean="0"/>
              <a:t>9/25/23</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50039794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64BD37AA-1D3A-4134-B436-1DCEC1BAB4B1}" type="datetime1">
              <a:rPr lang="en-US" smtClean="0"/>
              <a:t>9/25/23</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334358615"/>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02">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9/25/23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16113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03">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9/25/23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12FF9B2B-62EB-453D-883A-F3D1C5D129E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Tree>
    <p:extLst>
      <p:ext uri="{BB962C8B-B14F-4D97-AF65-F5344CB8AC3E}">
        <p14:creationId xmlns:p14="http://schemas.microsoft.com/office/powerpoint/2010/main" val="341320292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04">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9/25/23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F8836543-6FF7-41D0-B888-CCACA6E60FE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1"/>
            <a:ext cx="6175247" cy="6857999"/>
          </a:xfrm>
          <a:prstGeom prst="rect">
            <a:avLst/>
          </a:prstGeom>
        </p:spPr>
      </p:pic>
    </p:spTree>
    <p:extLst>
      <p:ext uri="{BB962C8B-B14F-4D97-AF65-F5344CB8AC3E}">
        <p14:creationId xmlns:p14="http://schemas.microsoft.com/office/powerpoint/2010/main" val="148158091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05">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9/25/23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3" name="Picture 12">
            <a:extLst>
              <a:ext uri="{FF2B5EF4-FFF2-40B4-BE49-F238E27FC236}">
                <a16:creationId xmlns:a16="http://schemas.microsoft.com/office/drawing/2014/main" id="{998D147F-F514-40D3-9F83-705EE8693EF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9486" y="6071"/>
            <a:ext cx="6169779" cy="6851927"/>
          </a:xfrm>
          <a:prstGeom prst="rect">
            <a:avLst/>
          </a:prstGeom>
        </p:spPr>
      </p:pic>
    </p:spTree>
    <p:extLst>
      <p:ext uri="{BB962C8B-B14F-4D97-AF65-F5344CB8AC3E}">
        <p14:creationId xmlns:p14="http://schemas.microsoft.com/office/powerpoint/2010/main" val="132518447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B7117D9-92EC-4145-9CC6-3498381960D2}" type="datetime1">
              <a:rPr lang="en-US" smtClean="0"/>
              <a:t>9/25/23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a:br>
            <a:br>
              <a:rPr lang="en-US"/>
            </a:br>
            <a:r>
              <a:rPr lang="en-US"/>
              <a:t>An image should be inserted into this region, but the dimensions should remain unchanged. To access brand approved photography, visit: library.optum.com.</a:t>
            </a:r>
            <a:br>
              <a:rPr lang="en-US"/>
            </a:br>
            <a:br>
              <a:rPr lang="en-US"/>
            </a:br>
            <a:r>
              <a:rPr lang="en-US"/>
              <a:t>Accessing the above library requires users to be a part of a SECURE group: Optum_Library_Access_Photography.</a:t>
            </a:r>
            <a:br>
              <a:rPr lang="en-US"/>
            </a:br>
            <a:br>
              <a:rPr lang="en-US"/>
            </a:br>
            <a:r>
              <a:rPr lang="en-US"/>
              <a:t>Request access via Secure if necessary.</a:t>
            </a:r>
          </a:p>
        </p:txBody>
      </p:sp>
    </p:spTree>
    <p:extLst>
      <p:ext uri="{BB962C8B-B14F-4D97-AF65-F5344CB8AC3E}">
        <p14:creationId xmlns:p14="http://schemas.microsoft.com/office/powerpoint/2010/main" val="255400050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 Promise">
    <p:bg>
      <p:bgPr>
        <a:solidFill>
          <a:schemeClr val="bg1"/>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9/25/23</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5" name="Picture 8" descr="Icon&#10;&#10;Description automatically generated">
            <a:extLst>
              <a:ext uri="{FF2B5EF4-FFF2-40B4-BE49-F238E27FC236}">
                <a16:creationId xmlns:a16="http://schemas.microsoft.com/office/drawing/2014/main" id="{548F7AB9-C07C-44D3-A45A-509D3091F2E3}"/>
              </a:ext>
            </a:extLst>
          </p:cNvPr>
          <p:cNvPicPr>
            <a:picLocks noChangeAspect="1"/>
          </p:cNvPicPr>
          <p:nvPr userDrawn="1"/>
        </p:nvPicPr>
        <p:blipFill rotWithShape="1">
          <a:blip r:embed="rId4"/>
          <a:srcRect l="24691" r="24691"/>
          <a:stretch/>
        </p:blipFill>
        <p:spPr bwMode="gray">
          <a:xfrm>
            <a:off x="6019800" y="0"/>
            <a:ext cx="6172200" cy="6858000"/>
          </a:xfrm>
          <a:prstGeom prst="rect">
            <a:avLst/>
          </a:prstGeom>
          <a:solidFill>
            <a:schemeClr val="bg2"/>
          </a:solidFill>
        </p:spPr>
      </p:pic>
      <p:sp>
        <p:nvSpPr>
          <p:cNvPr id="10" name="TextBox 9">
            <a:extLst>
              <a:ext uri="{FF2B5EF4-FFF2-40B4-BE49-F238E27FC236}">
                <a16:creationId xmlns:a16="http://schemas.microsoft.com/office/drawing/2014/main" id="{AAF8C1F7-0FC5-4BD5-896B-5EB9642D0AC1}"/>
              </a:ext>
            </a:extLst>
          </p:cNvPr>
          <p:cNvSpPr txBox="1"/>
          <p:nvPr userDrawn="1"/>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a:solidFill>
                  <a:schemeClr val="accent6"/>
                </a:solidFill>
              </a:rPr>
              <a:t>Better, for you</a:t>
            </a:r>
          </a:p>
        </p:txBody>
      </p:sp>
    </p:spTree>
    <p:extLst>
      <p:ext uri="{BB962C8B-B14F-4D97-AF65-F5344CB8AC3E}">
        <p14:creationId xmlns:p14="http://schemas.microsoft.com/office/powerpoint/2010/main" val="782659486"/>
      </p:ext>
    </p:extLst>
  </p:cSld>
  <p:clrMapOvr>
    <a:masterClrMapping/>
  </p:clrMapOvr>
  <p:extLst>
    <p:ext uri="{DCECCB84-F9BA-43D5-87BE-67443E8EF086}">
      <p15:sldGuideLst xmlns:p15="http://schemas.microsoft.com/office/powerpoint/2012/main">
        <p15:guide id="2" pos="3259">
          <p15:clr>
            <a:srgbClr val="FBAE40"/>
          </p15:clr>
        </p15:guide>
        <p15:guide id="4" orient="horz" pos="2845"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9/25/23</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a:t>Confidential property of Optum. Do not distribute or reproduce without express permission from Optum.</a:t>
            </a:r>
          </a:p>
        </p:txBody>
      </p:sp>
      <p:sp>
        <p:nvSpPr>
          <p:cNvPr id="14" name="Copyright">
            <a:extLst>
              <a:ext uri="{FF2B5EF4-FFF2-40B4-BE49-F238E27FC236}">
                <a16:creationId xmlns:a16="http://schemas.microsoft.com/office/drawing/2014/main" id="{60BE7E32-782B-4635-9369-4283481B5B95}"/>
              </a:ext>
            </a:extLst>
          </p:cNvPr>
          <p:cNvSpPr txBox="1"/>
          <p:nvPr userDrawn="1"/>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670" r:id="rId1"/>
    <p:sldLayoutId id="2147483675" r:id="rId2"/>
    <p:sldLayoutId id="2147483667" r:id="rId3"/>
    <p:sldLayoutId id="2147483694" r:id="rId4"/>
    <p:sldLayoutId id="2147483699" r:id="rId5"/>
    <p:sldLayoutId id="2147483700" r:id="rId6"/>
    <p:sldLayoutId id="2147483701" r:id="rId7"/>
    <p:sldLayoutId id="2147483688" r:id="rId8"/>
    <p:sldLayoutId id="2147483703" r:id="rId9"/>
    <p:sldLayoutId id="2147483676" r:id="rId10"/>
    <p:sldLayoutId id="2147483685" r:id="rId11"/>
    <p:sldLayoutId id="2147483684" r:id="rId12"/>
    <p:sldLayoutId id="2147483677" r:id="rId13"/>
    <p:sldLayoutId id="2147483654" r:id="rId14"/>
    <p:sldLayoutId id="2147483662" r:id="rId15"/>
    <p:sldLayoutId id="2147483683" r:id="rId16"/>
    <p:sldLayoutId id="2147483650" r:id="rId17"/>
    <p:sldLayoutId id="2147483655" r:id="rId18"/>
    <p:sldLayoutId id="2147483678" r:id="rId19"/>
    <p:sldLayoutId id="2147483664" r:id="rId20"/>
    <p:sldLayoutId id="2147483696" r:id="rId21"/>
    <p:sldLayoutId id="2147483695" r:id="rId22"/>
    <p:sldLayoutId id="2147483697" r:id="rId23"/>
    <p:sldLayoutId id="2147483692" r:id="rId24"/>
    <p:sldLayoutId id="2147483698" r:id="rId25"/>
    <p:sldLayoutId id="2147483680" r:id="rId26"/>
    <p:sldLayoutId id="2147483663" r:id="rId27"/>
    <p:sldLayoutId id="2147483660" r:id="rId28"/>
    <p:sldLayoutId id="2147483649" r:id="rId29"/>
    <p:sldLayoutId id="2147483652" r:id="rId30"/>
    <p:sldLayoutId id="2147483653" r:id="rId31"/>
    <p:sldLayoutId id="2147483656" r:id="rId32"/>
    <p:sldLayoutId id="2147483657" r:id="rId33"/>
    <p:sldLayoutId id="2147483658" r:id="rId34"/>
    <p:sldLayoutId id="2147483659" r:id="rId35"/>
  </p:sldLayoutIdLst>
  <p:hf sldNum="0" hdr="0" ftr="0" dt="0"/>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datasets/riyaelizashaju/isic-skin-disease-image-dataset-labelled" TargetMode="External"/><Relationship Id="rId2" Type="http://schemas.openxmlformats.org/officeDocument/2006/relationships/hyperlink" Target="https://www.kaggle.com/datasets/ismailpromus/skin-diseases-image-dataset" TargetMode="Externa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teams.microsoft.com/l/file/0D8F6076-02A6-4044-A6E4-FDB6CCEDB80C?tenantId=db05faca-c82a-4b9d-b9c5-0f64b6755421&amp;fileType=pdf&amp;objectUrl=https%3A%2F%2Fuhgazure.sharepoint.com%2Fteams%2FHackathon2020%2FShared%20Documents%2FGeneral%2FHackathon%20Video%20EVOD%20Instructions.pdf&amp;baseUrl=https%3A%2F%2Fuhgazure.sharepoint.com%2Fteams%2FHackathon2020&amp;serviceName=teams&amp;threadId=19:e6317fda2e524fa3b7af0aa2953f706f@thread.tacv2&amp;groupId=2a05ff6a-87a9-4e44-a90d-6494df6f4343" TargetMode="External"/><Relationship Id="rId2" Type="http://schemas.openxmlformats.org/officeDocument/2006/relationships/hyperlink" Target="https://uhgazure.sharepoint.com/:p:/r/teams/2023UHCTPICHackathonParticipants/Shared%20Documents/General/2023%20PIC%20Hackathon%20-%20Presentation%20Template.pptx?d=w71fea1635d504f50b220d79dc3549151&amp;csf=1&amp;web=1&amp;e=svKfET" TargetMode="External"/><Relationship Id="rId1" Type="http://schemas.openxmlformats.org/officeDocument/2006/relationships/slideLayout" Target="../slideLayouts/slideLayout15.xml"/><Relationship Id="rId6" Type="http://schemas.openxmlformats.org/officeDocument/2006/relationships/hyperlink" Target="https://teams.microsoft.com/l/channel/19%3a0SJ7JE2qgx1h6hytakBmEL9FeE38mzDB199G8-P3f5M1%40thread.tacv2/General?groupId=feee962d-dd42-458e-b552-2549544df41a&amp;tenantId=db05faca-c82a-4b9d-b9c5-0f64b6755421" TargetMode="External"/><Relationship Id="rId5" Type="http://schemas.openxmlformats.org/officeDocument/2006/relationships/hyperlink" Target="https://optum.video.uhc.com/channel/channelid/317123492" TargetMode="External"/><Relationship Id="rId4" Type="http://schemas.openxmlformats.org/officeDocument/2006/relationships/hyperlink" Target="https://optum.service-now.com/euts_intake?id=euts_appstore_app_details&amp;appKeyId=3606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A person holding a digital sphere with icons&#10;&#10;Description automatically generated">
            <a:extLst>
              <a:ext uri="{FF2B5EF4-FFF2-40B4-BE49-F238E27FC236}">
                <a16:creationId xmlns:a16="http://schemas.microsoft.com/office/drawing/2014/main" id="{04F41E2B-5091-F334-16D1-9C4CC4B39A3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9693" t="6731" r="-1" b="8977"/>
          <a:stretch/>
        </p:blipFill>
        <p:spPr>
          <a:xfrm>
            <a:off x="-12970" y="0"/>
            <a:ext cx="12204970" cy="6858000"/>
          </a:xfrm>
          <a:prstGeom prst="rect">
            <a:avLst/>
          </a:prstGeom>
        </p:spPr>
      </p:pic>
      <p:sp>
        <p:nvSpPr>
          <p:cNvPr id="5" name="Oval 4">
            <a:extLst>
              <a:ext uri="{FF2B5EF4-FFF2-40B4-BE49-F238E27FC236}">
                <a16:creationId xmlns:a16="http://schemas.microsoft.com/office/drawing/2014/main" id="{A7F614A7-BC80-54A3-D2A9-54A44C0A2F71}"/>
              </a:ext>
            </a:extLst>
          </p:cNvPr>
          <p:cNvSpPr/>
          <p:nvPr/>
        </p:nvSpPr>
        <p:spPr>
          <a:xfrm>
            <a:off x="1905001" y="411450"/>
            <a:ext cx="4105274" cy="3533775"/>
          </a:xfrm>
          <a:prstGeom prst="ellipse">
            <a:avLst/>
          </a:prstGeom>
          <a:solidFill>
            <a:schemeClr val="bg1"/>
          </a:solidFill>
          <a:ln>
            <a:noFill/>
          </a:ln>
          <a:effectLst>
            <a:outerShdw blurRad="50800" dist="38100" dir="5400000" algn="t" rotWithShape="0">
              <a:prstClr val="black">
                <a:alpha val="40000"/>
              </a:prstClr>
            </a:outerShdw>
            <a:softEdge rad="127000"/>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3600" b="1">
                <a:ln w="13462">
                  <a:solidFill>
                    <a:schemeClr val="bg1"/>
                  </a:solidFill>
                  <a:prstDash val="solid"/>
                </a:ln>
                <a:solidFill>
                  <a:schemeClr val="bg2">
                    <a:lumMod val="10000"/>
                  </a:schemeClr>
                </a:solidFill>
                <a:effectLst>
                  <a:outerShdw dist="38100" dir="2700000" algn="bl" rotWithShape="0">
                    <a:schemeClr val="accent5"/>
                  </a:outerShdw>
                </a:effectLst>
                <a:latin typeface="UHC Serif Text Medium" panose="02020803060303060403" pitchFamily="18" charset="0"/>
              </a:rPr>
              <a:t>PIC 2023 Hackathon</a:t>
            </a:r>
          </a:p>
          <a:p>
            <a:pPr algn="ctr"/>
            <a:endParaRPr lang="en-US" b="1">
              <a:ln/>
              <a:solidFill>
                <a:schemeClr val="bg2">
                  <a:lumMod val="10000"/>
                </a:schemeClr>
              </a:solidFill>
              <a:latin typeface="UHC Serif Text Medium" panose="02020803060303060403" pitchFamily="18" charset="0"/>
            </a:endParaRPr>
          </a:p>
          <a:p>
            <a:pPr algn="ctr"/>
            <a:r>
              <a:rPr lang="en-US" b="1">
                <a:ln/>
                <a:solidFill>
                  <a:schemeClr val="bg2">
                    <a:lumMod val="10000"/>
                  </a:schemeClr>
                </a:solidFill>
                <a:latin typeface="UHC Serif Text Medium" panose="02020803060303060403" pitchFamily="18" charset="0"/>
              </a:rPr>
              <a:t>Hacking Healthcare: Empowering Better Care Delivery</a:t>
            </a:r>
          </a:p>
        </p:txBody>
      </p:sp>
      <p:sp>
        <p:nvSpPr>
          <p:cNvPr id="8" name="Arrow: Chevron 7">
            <a:extLst>
              <a:ext uri="{FF2B5EF4-FFF2-40B4-BE49-F238E27FC236}">
                <a16:creationId xmlns:a16="http://schemas.microsoft.com/office/drawing/2014/main" id="{DBA63396-4F4B-A7C8-5384-04D727F893EC}"/>
              </a:ext>
            </a:extLst>
          </p:cNvPr>
          <p:cNvSpPr/>
          <p:nvPr/>
        </p:nvSpPr>
        <p:spPr>
          <a:xfrm>
            <a:off x="6844267" y="2387717"/>
            <a:ext cx="4724400" cy="571500"/>
          </a:xfrm>
          <a:prstGeom prst="chevron">
            <a:avLst/>
          </a:prstGeo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w="13462">
                  <a:solidFill>
                    <a:schemeClr val="bg1"/>
                  </a:solidFill>
                  <a:prstDash val="solid"/>
                </a:ln>
                <a:solidFill>
                  <a:schemeClr val="bg2">
                    <a:lumMod val="10000"/>
                  </a:schemeClr>
                </a:solidFill>
                <a:effectLst>
                  <a:outerShdw dist="38100" dir="2700000" algn="bl" rotWithShape="0">
                    <a:schemeClr val="accent5"/>
                  </a:outerShdw>
                </a:effectLst>
                <a:latin typeface="UHC Serif Text Medium" panose="02020803060303060403" pitchFamily="18" charset="0"/>
              </a:rPr>
              <a:t>Fuchsia Fighters</a:t>
            </a:r>
          </a:p>
        </p:txBody>
      </p:sp>
      <p:graphicFrame>
        <p:nvGraphicFramePr>
          <p:cNvPr id="16" name="Table 16">
            <a:extLst>
              <a:ext uri="{FF2B5EF4-FFF2-40B4-BE49-F238E27FC236}">
                <a16:creationId xmlns:a16="http://schemas.microsoft.com/office/drawing/2014/main" id="{42A2F9AE-E9D7-8D8B-A09D-5B63E2AB3668}"/>
              </a:ext>
            </a:extLst>
          </p:cNvPr>
          <p:cNvGraphicFramePr>
            <a:graphicFrameLocks noGrp="1"/>
          </p:cNvGraphicFramePr>
          <p:nvPr>
            <p:extLst>
              <p:ext uri="{D42A27DB-BD31-4B8C-83A1-F6EECF244321}">
                <p14:modId xmlns:p14="http://schemas.microsoft.com/office/powerpoint/2010/main" val="1393116053"/>
              </p:ext>
            </p:extLst>
          </p:nvPr>
        </p:nvGraphicFramePr>
        <p:xfrm>
          <a:off x="5836024" y="3066674"/>
          <a:ext cx="6355976" cy="3791326"/>
        </p:xfrm>
        <a:graphic>
          <a:graphicData uri="http://schemas.openxmlformats.org/drawingml/2006/table">
            <a:tbl>
              <a:tblPr firstRow="1" bandRow="1">
                <a:tableStyleId>{BDBED569-4797-4DF1-A0F4-6AAB3CD982D8}</a:tableStyleId>
              </a:tblPr>
              <a:tblGrid>
                <a:gridCol w="2383491">
                  <a:extLst>
                    <a:ext uri="{9D8B030D-6E8A-4147-A177-3AD203B41FA5}">
                      <a16:colId xmlns:a16="http://schemas.microsoft.com/office/drawing/2014/main" val="2453621262"/>
                    </a:ext>
                  </a:extLst>
                </a:gridCol>
                <a:gridCol w="3972485">
                  <a:extLst>
                    <a:ext uri="{9D8B030D-6E8A-4147-A177-3AD203B41FA5}">
                      <a16:colId xmlns:a16="http://schemas.microsoft.com/office/drawing/2014/main" val="1663390053"/>
                    </a:ext>
                  </a:extLst>
                </a:gridCol>
              </a:tblGrid>
              <a:tr h="685736">
                <a:tc>
                  <a:txBody>
                    <a:bodyPr/>
                    <a:lstStyle/>
                    <a:p>
                      <a:pPr marL="0" indent="0" algn="ctr" defTabSz="914400" rtl="0" eaLnBrk="1" latinLnBrk="0" hangingPunct="1">
                        <a:buFontTx/>
                        <a:buNone/>
                      </a:pPr>
                      <a:r>
                        <a:rPr lang="en-US" sz="1600" b="1" kern="1200" dirty="0">
                          <a:solidFill>
                            <a:schemeClr val="bg1"/>
                          </a:solidFill>
                          <a:latin typeface="UHC Serif Text Regular" panose="02020503060303060403" pitchFamily="18" charset="0"/>
                          <a:ea typeface="+mn-ea"/>
                          <a:cs typeface="+mn-cs"/>
                        </a:rPr>
                        <a:t>Idea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indent="0" algn="just" defTabSz="914400" rtl="0" eaLnBrk="1" latinLnBrk="0" hangingPunct="1">
                        <a:buFontTx/>
                        <a:buNone/>
                      </a:pPr>
                      <a:r>
                        <a:rPr lang="en-US" sz="1600" b="1" kern="1200" dirty="0">
                          <a:solidFill>
                            <a:schemeClr val="bg1"/>
                          </a:solidFill>
                          <a:latin typeface="UHC Serif Text Regular" panose="02020503060303060403" pitchFamily="18" charset="0"/>
                          <a:ea typeface="+mn-ea"/>
                          <a:cs typeface="+mn-cs"/>
                        </a:rPr>
                        <a:t>Skin Cancer Detection Application – “</a:t>
                      </a:r>
                      <a:r>
                        <a:rPr lang="en-US" sz="1600" b="1" kern="1200" dirty="0" err="1">
                          <a:solidFill>
                            <a:schemeClr val="bg1"/>
                          </a:solidFill>
                          <a:latin typeface="UHC Serif Text Regular" panose="02020503060303060403" pitchFamily="18" charset="0"/>
                          <a:ea typeface="+mn-ea"/>
                          <a:cs typeface="+mn-cs"/>
                        </a:rPr>
                        <a:t>DermaVision</a:t>
                      </a:r>
                      <a:r>
                        <a:rPr lang="en-US" sz="1600" b="1" kern="1200" dirty="0">
                          <a:solidFill>
                            <a:schemeClr val="bg1"/>
                          </a:solidFill>
                          <a:latin typeface="UHC Serif Text Regular" panose="02020503060303060403" pitchFamily="18" charset="0"/>
                          <a:ea typeface="+mn-ea"/>
                          <a:cs typeface="+mn-cs"/>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037327889"/>
                  </a:ext>
                </a:extLst>
              </a:tr>
              <a:tr h="606230">
                <a:tc>
                  <a:txBody>
                    <a:bodyPr/>
                    <a:lstStyle/>
                    <a:p>
                      <a:pPr marL="0" indent="0" algn="ctr" defTabSz="914400" rtl="0" eaLnBrk="1" latinLnBrk="0" hangingPunct="1">
                        <a:buFontTx/>
                        <a:buNone/>
                      </a:pPr>
                      <a:r>
                        <a:rPr lang="en-US" sz="1600" b="1" kern="1200">
                          <a:solidFill>
                            <a:schemeClr val="bg1"/>
                          </a:solidFill>
                          <a:latin typeface="UHC Serif Text Regular" panose="02020503060303060403" pitchFamily="18" charset="0"/>
                          <a:ea typeface="+mn-ea"/>
                          <a:cs typeface="+mn-cs"/>
                        </a:rPr>
                        <a:t>Theme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indent="0" algn="just" defTabSz="914400" rtl="0" eaLnBrk="1" latinLnBrk="0" hangingPunct="1">
                        <a:buFontTx/>
                        <a:buNone/>
                      </a:pPr>
                      <a:r>
                        <a:rPr lang="en-IN" sz="1600" b="1" i="1" u="none" strike="noStrike" kern="1200" dirty="0">
                          <a:solidFill>
                            <a:schemeClr val="bg1"/>
                          </a:solidFill>
                          <a:effectLst/>
                          <a:latin typeface="+mn-lt"/>
                          <a:ea typeface="+mn-ea"/>
                          <a:cs typeface="+mn-cs"/>
                        </a:rPr>
                        <a:t>Expand Use of AI/ML</a:t>
                      </a:r>
                      <a:endParaRPr lang="en-US" sz="2000" b="1" kern="1200" dirty="0">
                        <a:solidFill>
                          <a:schemeClr val="bg1"/>
                        </a:solidFill>
                        <a:latin typeface="UHC Serif Text Regular" panose="02020503060303060403" pitchFamily="18" charset="0"/>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195791171"/>
                  </a:ext>
                </a:extLst>
              </a:tr>
              <a:tr h="1773963">
                <a:tc>
                  <a:txBody>
                    <a:bodyPr/>
                    <a:lstStyle/>
                    <a:p>
                      <a:pPr marL="0" indent="0" algn="ctr" defTabSz="914400" rtl="0" eaLnBrk="1" latinLnBrk="0" hangingPunct="1">
                        <a:buFontTx/>
                        <a:buNone/>
                      </a:pPr>
                      <a:r>
                        <a:rPr lang="en-US" sz="1600" b="1" kern="1200">
                          <a:solidFill>
                            <a:schemeClr val="bg1"/>
                          </a:solidFill>
                          <a:latin typeface="UHC Serif Text Regular" panose="02020503060303060403" pitchFamily="18" charset="0"/>
                          <a:ea typeface="+mn-ea"/>
                          <a:cs typeface="+mn-cs"/>
                        </a:rPr>
                        <a:t>Team members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marL="0" indent="0" algn="just" defTabSz="914400" rtl="0" eaLnBrk="1" latinLnBrk="0" hangingPunct="1">
                        <a:buFontTx/>
                        <a:buNone/>
                      </a:pPr>
                      <a:endParaRPr lang="en-US" sz="1100" b="1" kern="1200" dirty="0">
                        <a:solidFill>
                          <a:schemeClr val="bg1"/>
                        </a:solidFill>
                        <a:latin typeface="UHC Serif Text Regular" panose="02020503060303060403" pitchFamily="18" charset="0"/>
                        <a:ea typeface="+mn-ea"/>
                        <a:cs typeface="+mn-cs"/>
                      </a:endParaRPr>
                    </a:p>
                    <a:p>
                      <a:pPr marL="0" indent="0" algn="just" defTabSz="914400" rtl="0" eaLnBrk="1" latinLnBrk="0" hangingPunct="1">
                        <a:buFontTx/>
                        <a:buNone/>
                      </a:pPr>
                      <a:r>
                        <a:rPr lang="en-US" sz="1400" b="1" kern="1200" dirty="0">
                          <a:solidFill>
                            <a:schemeClr val="bg1"/>
                          </a:solidFill>
                          <a:latin typeface="+mj-lt"/>
                          <a:ea typeface="+mn-ea"/>
                          <a:cs typeface="+mn-cs"/>
                        </a:rPr>
                        <a:t>Aditya </a:t>
                      </a:r>
                      <a:r>
                        <a:rPr lang="en-US" sz="1400" b="1" kern="1200" dirty="0" err="1">
                          <a:solidFill>
                            <a:schemeClr val="bg1"/>
                          </a:solidFill>
                          <a:latin typeface="+mj-lt"/>
                          <a:ea typeface="+mn-ea"/>
                          <a:cs typeface="+mn-cs"/>
                        </a:rPr>
                        <a:t>Tomar</a:t>
                      </a:r>
                      <a:endParaRPr lang="en-US" sz="1400" b="1" kern="1200" dirty="0">
                        <a:solidFill>
                          <a:schemeClr val="bg1"/>
                        </a:solidFill>
                        <a:latin typeface="+mj-lt"/>
                        <a:ea typeface="+mn-ea"/>
                        <a:cs typeface="+mn-cs"/>
                      </a:endParaRPr>
                    </a:p>
                    <a:p>
                      <a:pPr marL="0" indent="0" algn="just" defTabSz="914400" rtl="0" eaLnBrk="1" latinLnBrk="0" hangingPunct="1">
                        <a:buFontTx/>
                        <a:buNone/>
                      </a:pPr>
                      <a:r>
                        <a:rPr lang="en-US" sz="1400" b="1" kern="1200" dirty="0">
                          <a:solidFill>
                            <a:schemeClr val="bg1"/>
                          </a:solidFill>
                          <a:latin typeface="+mj-lt"/>
                          <a:ea typeface="+mn-ea"/>
                          <a:cs typeface="+mn-cs"/>
                        </a:rPr>
                        <a:t>Ramesh </a:t>
                      </a:r>
                      <a:r>
                        <a:rPr lang="en-US" sz="1400" b="1" kern="1200" dirty="0" err="1">
                          <a:solidFill>
                            <a:schemeClr val="bg1"/>
                          </a:solidFill>
                          <a:latin typeface="+mj-lt"/>
                          <a:ea typeface="+mn-ea"/>
                          <a:cs typeface="+mn-cs"/>
                        </a:rPr>
                        <a:t>Mogalluri</a:t>
                      </a:r>
                      <a:endParaRPr lang="en-US" sz="1400" b="1" kern="1200" dirty="0">
                        <a:solidFill>
                          <a:schemeClr val="bg1"/>
                        </a:solidFill>
                        <a:latin typeface="+mj-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b="1" i="0" kern="1200" dirty="0">
                          <a:solidFill>
                            <a:schemeClr val="bg1"/>
                          </a:solidFill>
                          <a:effectLst/>
                          <a:latin typeface="+mj-lt"/>
                          <a:ea typeface="+mn-ea"/>
                          <a:cs typeface="+mn-cs"/>
                        </a:rPr>
                        <a:t>Manali </a:t>
                      </a:r>
                      <a:r>
                        <a:rPr lang="en-IN" sz="1400" b="1" i="0" kern="1200" dirty="0" err="1">
                          <a:solidFill>
                            <a:schemeClr val="bg1"/>
                          </a:solidFill>
                          <a:effectLst/>
                          <a:latin typeface="+mj-lt"/>
                          <a:ea typeface="+mn-ea"/>
                          <a:cs typeface="+mn-cs"/>
                        </a:rPr>
                        <a:t>Hundalekar</a:t>
                      </a:r>
                      <a:endParaRPr lang="en-IN" sz="1400" b="1" i="0" kern="1200" dirty="0">
                        <a:solidFill>
                          <a:schemeClr val="bg1"/>
                        </a:solidFill>
                        <a:effectLst/>
                        <a:latin typeface="+mj-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b="1" i="0" kern="1200" dirty="0" err="1">
                          <a:solidFill>
                            <a:schemeClr val="bg1"/>
                          </a:solidFill>
                          <a:effectLst/>
                          <a:latin typeface="+mj-lt"/>
                          <a:ea typeface="+mn-ea"/>
                          <a:cs typeface="+mn-cs"/>
                        </a:rPr>
                        <a:t>Sadiya</a:t>
                      </a:r>
                      <a:r>
                        <a:rPr lang="en-IN" sz="1400" b="1" i="0" kern="1200" dirty="0">
                          <a:solidFill>
                            <a:schemeClr val="bg1"/>
                          </a:solidFill>
                          <a:effectLst/>
                          <a:latin typeface="+mj-lt"/>
                          <a:ea typeface="+mn-ea"/>
                          <a:cs typeface="+mn-cs"/>
                        </a:rPr>
                        <a:t> Aslam</a:t>
                      </a:r>
                    </a:p>
                    <a:p>
                      <a:pPr marL="0" indent="0" algn="just" defTabSz="914400" rtl="0" eaLnBrk="1" latinLnBrk="0" hangingPunct="1">
                        <a:buFontTx/>
                        <a:buNone/>
                      </a:pPr>
                      <a:r>
                        <a:rPr lang="en-US" sz="1400" b="1" kern="1200" dirty="0">
                          <a:solidFill>
                            <a:schemeClr val="bg1"/>
                          </a:solidFill>
                          <a:latin typeface="+mj-lt"/>
                          <a:ea typeface="+mn-ea"/>
                          <a:cs typeface="+mn-cs"/>
                        </a:rPr>
                        <a:t>Shikhar Malik</a:t>
                      </a:r>
                    </a:p>
                    <a:p>
                      <a:pPr marL="0" indent="0" algn="just" defTabSz="914400" rtl="0" eaLnBrk="1" latinLnBrk="0" hangingPunct="1">
                        <a:buFontTx/>
                        <a:buNone/>
                      </a:pPr>
                      <a:endParaRPr lang="en-US" sz="1100" b="1" kern="1200" dirty="0">
                        <a:solidFill>
                          <a:schemeClr val="bg1"/>
                        </a:solidFill>
                        <a:latin typeface="UHC Serif Text Regular" panose="02020503060303060403" pitchFamily="18" charset="0"/>
                        <a:ea typeface="+mn-ea"/>
                        <a:cs typeface="+mn-cs"/>
                      </a:endParaRPr>
                    </a:p>
                    <a:p>
                      <a:pPr marL="0" indent="0" algn="just" defTabSz="914400" rtl="0" eaLnBrk="1" latinLnBrk="0" hangingPunct="1">
                        <a:buFontTx/>
                        <a:buNone/>
                      </a:pPr>
                      <a:endParaRPr lang="en-US" sz="1100" b="1" kern="1200" dirty="0">
                        <a:solidFill>
                          <a:schemeClr val="bg1"/>
                        </a:solidFill>
                        <a:latin typeface="UHC Serif Text Regular" panose="02020503060303060403" pitchFamily="18" charset="0"/>
                        <a:ea typeface="+mn-ea"/>
                        <a:cs typeface="+mn-cs"/>
                      </a:endParaRPr>
                    </a:p>
                    <a:p>
                      <a:pPr marL="0" indent="0" algn="just" defTabSz="914400" rtl="0" eaLnBrk="1" latinLnBrk="0" hangingPunct="1">
                        <a:buFontTx/>
                        <a:buNone/>
                      </a:pPr>
                      <a:endParaRPr lang="en-US" sz="1100" b="1" kern="1200" dirty="0">
                        <a:solidFill>
                          <a:schemeClr val="bg1"/>
                        </a:solidFill>
                        <a:latin typeface="UHC Serif Text Regular" panose="02020503060303060403" pitchFamily="18" charset="0"/>
                        <a:ea typeface="+mn-ea"/>
                        <a:cs typeface="+mn-cs"/>
                      </a:endParaRPr>
                    </a:p>
                    <a:p>
                      <a:pPr marL="0" indent="0" algn="just" defTabSz="914400" rtl="0" eaLnBrk="1" latinLnBrk="0" hangingPunct="1">
                        <a:buFontTx/>
                        <a:buNone/>
                      </a:pPr>
                      <a:endParaRPr lang="en-US" sz="1100" b="1" kern="1200" dirty="0">
                        <a:solidFill>
                          <a:schemeClr val="bg1"/>
                        </a:solidFill>
                        <a:latin typeface="UHC Serif Text Regular" panose="02020503060303060403" pitchFamily="18" charset="0"/>
                        <a:ea typeface="+mn-ea"/>
                        <a:cs typeface="+mn-cs"/>
                      </a:endParaRPr>
                    </a:p>
                    <a:p>
                      <a:pPr marL="0" indent="0" algn="just" defTabSz="914400" rtl="0" eaLnBrk="1" latinLnBrk="0" hangingPunct="1">
                        <a:buFontTx/>
                        <a:buNone/>
                      </a:pPr>
                      <a:endParaRPr lang="en-US" sz="1100" b="1" kern="1200" dirty="0">
                        <a:solidFill>
                          <a:schemeClr val="bg1"/>
                        </a:solidFill>
                        <a:latin typeface="UHC Serif Text Regular" panose="02020503060303060403" pitchFamily="18" charset="0"/>
                        <a:ea typeface="+mn-ea"/>
                        <a:cs typeface="+mn-cs"/>
                      </a:endParaRPr>
                    </a:p>
                    <a:p>
                      <a:pPr marL="0" indent="0" algn="just" defTabSz="914400" rtl="0" eaLnBrk="1" latinLnBrk="0" hangingPunct="1">
                        <a:buFontTx/>
                        <a:buNone/>
                      </a:pPr>
                      <a:endParaRPr lang="en-US" sz="1100" b="1" kern="1200" dirty="0">
                        <a:solidFill>
                          <a:schemeClr val="bg1"/>
                        </a:solidFill>
                        <a:latin typeface="UHC Serif Text Regular" panose="02020503060303060403" pitchFamily="18" charset="0"/>
                        <a:ea typeface="+mn-ea"/>
                        <a:cs typeface="+mn-cs"/>
                      </a:endParaRPr>
                    </a:p>
                    <a:p>
                      <a:pPr marL="0" indent="0" algn="just" defTabSz="914400" rtl="0" eaLnBrk="1" latinLnBrk="0" hangingPunct="1">
                        <a:buFontTx/>
                        <a:buNone/>
                      </a:pPr>
                      <a:endParaRPr lang="en-US" sz="1100" b="1" kern="1200" dirty="0">
                        <a:solidFill>
                          <a:schemeClr val="bg1"/>
                        </a:solidFill>
                        <a:latin typeface="UHC Serif Text Regular" panose="02020503060303060403" pitchFamily="18" charset="0"/>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614632938"/>
                  </a:ext>
                </a:extLst>
              </a:tr>
            </a:tbl>
          </a:graphicData>
        </a:graphic>
      </p:graphicFrame>
    </p:spTree>
    <p:extLst>
      <p:ext uri="{BB962C8B-B14F-4D97-AF65-F5344CB8AC3E}">
        <p14:creationId xmlns:p14="http://schemas.microsoft.com/office/powerpoint/2010/main" val="235969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b="1"/>
              <a:t>Proposed benefits </a:t>
            </a:r>
          </a:p>
        </p:txBody>
      </p:sp>
      <p:sp>
        <p:nvSpPr>
          <p:cNvPr id="2" name="TextBox 1">
            <a:extLst>
              <a:ext uri="{FF2B5EF4-FFF2-40B4-BE49-F238E27FC236}">
                <a16:creationId xmlns:a16="http://schemas.microsoft.com/office/drawing/2014/main" id="{A20ECF64-E1B5-ACA6-DFEF-874987352485}"/>
              </a:ext>
            </a:extLst>
          </p:cNvPr>
          <p:cNvSpPr txBox="1"/>
          <p:nvPr/>
        </p:nvSpPr>
        <p:spPr bwMode="gray">
          <a:xfrm>
            <a:off x="457199" y="1288026"/>
            <a:ext cx="11066207" cy="4549964"/>
          </a:xfrm>
          <a:prstGeom prst="rect">
            <a:avLst/>
          </a:prstGeom>
          <a:noFill/>
        </p:spPr>
        <p:txBody>
          <a:bodyPr vert="horz" wrap="square" lIns="0" tIns="0" rIns="0" bIns="0" rtlCol="0">
            <a:spAutoFit/>
          </a:bodyPr>
          <a:lstStyle/>
          <a:p>
            <a:pPr marL="699135" marR="5080" lvl="1" indent="-229235" algn="just">
              <a:lnSpc>
                <a:spcPct val="150000"/>
              </a:lnSpc>
              <a:spcBef>
                <a:spcPts val="420"/>
              </a:spcBef>
              <a:buFont typeface="Arial"/>
              <a:buChar char="•"/>
              <a:tabLst>
                <a:tab pos="699135" algn="l"/>
              </a:tabLst>
            </a:pPr>
            <a:r>
              <a:rPr lang="en-US" sz="1600" dirty="0">
                <a:solidFill>
                  <a:schemeClr val="tx1"/>
                </a:solidFill>
                <a:cs typeface="Carlito"/>
              </a:rPr>
              <a:t>One of the major factors to take into account is the early detection of the skin cancer, because of which </a:t>
            </a:r>
            <a:r>
              <a:rPr lang="en-US" sz="1600" spc="5" dirty="0">
                <a:solidFill>
                  <a:schemeClr val="tx1"/>
                </a:solidFill>
                <a:cs typeface="Carlito"/>
              </a:rPr>
              <a:t>the </a:t>
            </a:r>
            <a:r>
              <a:rPr lang="en-US" sz="1600" dirty="0">
                <a:solidFill>
                  <a:schemeClr val="tx1"/>
                </a:solidFill>
                <a:cs typeface="Carlito"/>
              </a:rPr>
              <a:t>doctors </a:t>
            </a:r>
            <a:r>
              <a:rPr lang="en-US" sz="1600" spc="5" dirty="0">
                <a:solidFill>
                  <a:schemeClr val="tx1"/>
                </a:solidFill>
                <a:cs typeface="Carlito"/>
              </a:rPr>
              <a:t>can </a:t>
            </a:r>
            <a:r>
              <a:rPr lang="en-US" sz="1600" spc="-5" dirty="0">
                <a:solidFill>
                  <a:schemeClr val="tx1"/>
                </a:solidFill>
                <a:cs typeface="Carlito"/>
              </a:rPr>
              <a:t>come </a:t>
            </a:r>
            <a:r>
              <a:rPr lang="en-US" sz="1600" spc="10" dirty="0">
                <a:solidFill>
                  <a:schemeClr val="tx1"/>
                </a:solidFill>
                <a:cs typeface="Carlito"/>
              </a:rPr>
              <a:t>up </a:t>
            </a:r>
            <a:r>
              <a:rPr lang="en-US" sz="1600" spc="5" dirty="0">
                <a:solidFill>
                  <a:schemeClr val="tx1"/>
                </a:solidFill>
                <a:cs typeface="Carlito"/>
              </a:rPr>
              <a:t>with </a:t>
            </a:r>
            <a:r>
              <a:rPr lang="en-US" sz="1600" dirty="0">
                <a:solidFill>
                  <a:schemeClr val="tx1"/>
                </a:solidFill>
                <a:cs typeface="Carlito"/>
              </a:rPr>
              <a:t>a treatment </a:t>
            </a:r>
            <a:r>
              <a:rPr lang="en-US" sz="1600" spc="5" dirty="0">
                <a:solidFill>
                  <a:schemeClr val="tx1"/>
                </a:solidFill>
                <a:cs typeface="Carlito"/>
              </a:rPr>
              <a:t>plan </a:t>
            </a:r>
            <a:r>
              <a:rPr lang="en-US" sz="1600" spc="-35" dirty="0">
                <a:solidFill>
                  <a:schemeClr val="tx1"/>
                </a:solidFill>
                <a:cs typeface="Carlito"/>
              </a:rPr>
              <a:t>faster </a:t>
            </a:r>
            <a:r>
              <a:rPr lang="en-US" sz="1600" spc="15" dirty="0">
                <a:solidFill>
                  <a:schemeClr val="tx1"/>
                </a:solidFill>
                <a:cs typeface="Carlito"/>
              </a:rPr>
              <a:t>and </a:t>
            </a:r>
            <a:r>
              <a:rPr lang="en-US" sz="1600" dirty="0">
                <a:solidFill>
                  <a:schemeClr val="tx1"/>
                </a:solidFill>
                <a:cs typeface="Carlito"/>
              </a:rPr>
              <a:t>since </a:t>
            </a:r>
            <a:r>
              <a:rPr lang="en-US" sz="1600" spc="10" dirty="0">
                <a:solidFill>
                  <a:schemeClr val="tx1"/>
                </a:solidFill>
                <a:cs typeface="Carlito"/>
              </a:rPr>
              <a:t>its </a:t>
            </a:r>
            <a:r>
              <a:rPr lang="en-US" sz="1600" dirty="0">
                <a:solidFill>
                  <a:schemeClr val="tx1"/>
                </a:solidFill>
                <a:cs typeface="Carlito"/>
              </a:rPr>
              <a:t>detected </a:t>
            </a:r>
            <a:r>
              <a:rPr lang="en-US" sz="1600" spc="-10" dirty="0">
                <a:solidFill>
                  <a:schemeClr val="tx1"/>
                </a:solidFill>
                <a:cs typeface="Carlito"/>
              </a:rPr>
              <a:t>fast </a:t>
            </a:r>
            <a:r>
              <a:rPr lang="en-US" sz="1600" spc="15" dirty="0">
                <a:solidFill>
                  <a:schemeClr val="tx1"/>
                </a:solidFill>
                <a:cs typeface="Carlito"/>
              </a:rPr>
              <a:t>it</a:t>
            </a:r>
            <a:r>
              <a:rPr lang="en-US" sz="1600" spc="-180" dirty="0">
                <a:solidFill>
                  <a:schemeClr val="tx1"/>
                </a:solidFill>
                <a:cs typeface="Carlito"/>
              </a:rPr>
              <a:t> </a:t>
            </a:r>
            <a:r>
              <a:rPr lang="en-US" sz="1600" spc="5" dirty="0">
                <a:solidFill>
                  <a:schemeClr val="tx1"/>
                </a:solidFill>
                <a:cs typeface="Carlito"/>
              </a:rPr>
              <a:t>can </a:t>
            </a:r>
            <a:r>
              <a:rPr lang="en-US" sz="1600" spc="15" dirty="0">
                <a:solidFill>
                  <a:schemeClr val="tx1"/>
                </a:solidFill>
                <a:cs typeface="Carlito"/>
              </a:rPr>
              <a:t>lead </a:t>
            </a:r>
            <a:r>
              <a:rPr lang="en-US" sz="1600" spc="-5" dirty="0">
                <a:solidFill>
                  <a:schemeClr val="tx1"/>
                </a:solidFill>
                <a:cs typeface="Carlito"/>
              </a:rPr>
              <a:t>to </a:t>
            </a:r>
            <a:r>
              <a:rPr lang="en-US" sz="1600" spc="5" dirty="0">
                <a:solidFill>
                  <a:schemeClr val="tx1"/>
                </a:solidFill>
                <a:cs typeface="Carlito"/>
              </a:rPr>
              <a:t>better </a:t>
            </a:r>
            <a:r>
              <a:rPr lang="en-US" sz="1600" spc="-5" dirty="0">
                <a:solidFill>
                  <a:schemeClr val="tx1"/>
                </a:solidFill>
                <a:cs typeface="Carlito"/>
              </a:rPr>
              <a:t>recovery</a:t>
            </a:r>
            <a:r>
              <a:rPr lang="en-US" sz="1600" spc="-190" dirty="0">
                <a:solidFill>
                  <a:schemeClr val="tx1"/>
                </a:solidFill>
                <a:cs typeface="Carlito"/>
              </a:rPr>
              <a:t> </a:t>
            </a:r>
            <a:r>
              <a:rPr lang="en-US" sz="1600" dirty="0">
                <a:solidFill>
                  <a:schemeClr val="tx1"/>
                </a:solidFill>
                <a:cs typeface="Carlito"/>
              </a:rPr>
              <a:t>chances.</a:t>
            </a:r>
          </a:p>
          <a:p>
            <a:pPr marL="469900" marR="5080" lvl="1" algn="just">
              <a:lnSpc>
                <a:spcPct val="150000"/>
              </a:lnSpc>
              <a:spcBef>
                <a:spcPts val="420"/>
              </a:spcBef>
              <a:tabLst>
                <a:tab pos="699135" algn="l"/>
              </a:tabLst>
            </a:pPr>
            <a:endParaRPr lang="en-US" sz="1600" dirty="0">
              <a:solidFill>
                <a:schemeClr val="tx1"/>
              </a:solidFill>
              <a:cs typeface="Carlito"/>
            </a:endParaRPr>
          </a:p>
          <a:p>
            <a:pPr marL="699135" marR="7620" lvl="1" indent="-229235" algn="just">
              <a:lnSpc>
                <a:spcPct val="150000"/>
              </a:lnSpc>
              <a:spcBef>
                <a:spcPts val="530"/>
              </a:spcBef>
              <a:buFont typeface="Arial"/>
              <a:buChar char="•"/>
              <a:tabLst>
                <a:tab pos="699135" algn="l"/>
              </a:tabLst>
            </a:pPr>
            <a:r>
              <a:rPr lang="en-US" sz="1600" spc="15" dirty="0">
                <a:cs typeface="Carlito"/>
              </a:rPr>
              <a:t>Healthcare providers suggested in the end are part of UHG network and they can be suggested according to the user’s location and preference</a:t>
            </a:r>
            <a:r>
              <a:rPr lang="en-US" sz="1600" spc="15" dirty="0">
                <a:solidFill>
                  <a:schemeClr val="tx1"/>
                </a:solidFill>
                <a:cs typeface="Carlito"/>
              </a:rPr>
              <a:t>. This helps the user get instant support based on the providers available.</a:t>
            </a:r>
          </a:p>
          <a:p>
            <a:pPr marL="469900" marR="7620" lvl="1" algn="just">
              <a:lnSpc>
                <a:spcPct val="150000"/>
              </a:lnSpc>
              <a:spcBef>
                <a:spcPts val="530"/>
              </a:spcBef>
              <a:tabLst>
                <a:tab pos="699135" algn="l"/>
              </a:tabLst>
            </a:pPr>
            <a:endParaRPr lang="en-US" sz="1600" spc="15" dirty="0">
              <a:cs typeface="Carlito"/>
            </a:endParaRPr>
          </a:p>
          <a:p>
            <a:pPr marL="699135" marR="7620" lvl="1" indent="-229235" algn="just">
              <a:lnSpc>
                <a:spcPct val="150000"/>
              </a:lnSpc>
              <a:spcBef>
                <a:spcPts val="530"/>
              </a:spcBef>
              <a:buFont typeface="Arial"/>
              <a:buChar char="•"/>
              <a:tabLst>
                <a:tab pos="699135" algn="l"/>
              </a:tabLst>
            </a:pPr>
            <a:r>
              <a:rPr lang="en-IN" sz="1600" dirty="0"/>
              <a:t>U.S. Healthcare facilities generate nearly two billion pounds of paper and cardboard waste every year. Being part of the paperless team, we are encouraging the Electronic Paperless Initiative. So along with attempting to assist in the lives of people suffering from such a deadly disease like Cancer, we added a functionality to share result with the patient directly over email communication as soon as the tests are completed.</a:t>
            </a:r>
          </a:p>
          <a:p>
            <a:pPr marL="469900" marR="12065" lvl="1" algn="just">
              <a:lnSpc>
                <a:spcPts val="1950"/>
              </a:lnSpc>
              <a:spcBef>
                <a:spcPts val="484"/>
              </a:spcBef>
              <a:tabLst>
                <a:tab pos="699135" algn="l"/>
              </a:tabLst>
            </a:pPr>
            <a:endParaRPr lang="en-US" sz="1400" dirty="0">
              <a:solidFill>
                <a:schemeClr val="tx1"/>
              </a:solidFill>
              <a:cs typeface="Carlito"/>
            </a:endParaRPr>
          </a:p>
          <a:p>
            <a:pPr algn="just">
              <a:spcBef>
                <a:spcPts val="600"/>
              </a:spcBef>
            </a:pPr>
            <a:endParaRPr lang="en-US" sz="1400" dirty="0"/>
          </a:p>
        </p:txBody>
      </p:sp>
    </p:spTree>
    <p:extLst>
      <p:ext uri="{BB962C8B-B14F-4D97-AF65-F5344CB8AC3E}">
        <p14:creationId xmlns:p14="http://schemas.microsoft.com/office/powerpoint/2010/main" val="3020337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b="1" dirty="0"/>
              <a:t>Feasibility</a:t>
            </a:r>
          </a:p>
        </p:txBody>
      </p:sp>
      <p:sp>
        <p:nvSpPr>
          <p:cNvPr id="5" name="TextBox 4">
            <a:extLst>
              <a:ext uri="{FF2B5EF4-FFF2-40B4-BE49-F238E27FC236}">
                <a16:creationId xmlns:a16="http://schemas.microsoft.com/office/drawing/2014/main" id="{97DD90F3-4E30-43FB-A819-B74F284B82BF}"/>
              </a:ext>
            </a:extLst>
          </p:cNvPr>
          <p:cNvSpPr txBox="1"/>
          <p:nvPr/>
        </p:nvSpPr>
        <p:spPr bwMode="gray">
          <a:xfrm>
            <a:off x="457199" y="1163239"/>
            <a:ext cx="10948220" cy="5109091"/>
          </a:xfrm>
          <a:prstGeom prst="rect">
            <a:avLst/>
          </a:prstGeom>
          <a:noFill/>
        </p:spPr>
        <p:txBody>
          <a:bodyPr wrap="square">
            <a:spAutoFit/>
          </a:bodyPr>
          <a:lstStyle/>
          <a:p>
            <a:pPr marL="742950" lvl="1" indent="-285750" algn="just">
              <a:lnSpc>
                <a:spcPct val="150000"/>
              </a:lnSpc>
              <a:buFont typeface="Arial" panose="020B0604020202020204" pitchFamily="34" charset="0"/>
              <a:buChar char="•"/>
            </a:pPr>
            <a:r>
              <a:rPr lang="en-US" sz="1600" dirty="0"/>
              <a:t>The application can be used to connect users with providers. This allows the providers to be connected with the concerned patients. With early detection it provides both the doctors and the users with enough time to come up with a treatment plan. providing information regarding healthcare professionals and institutions.</a:t>
            </a:r>
          </a:p>
          <a:p>
            <a:pPr marL="201168" lvl="1" indent="0" algn="just">
              <a:lnSpc>
                <a:spcPct val="150000"/>
              </a:lnSpc>
              <a:buNone/>
            </a:pPr>
            <a:endParaRPr lang="en-US" sz="1600" dirty="0"/>
          </a:p>
          <a:p>
            <a:pPr marL="742950" lvl="1" indent="-285750" algn="just">
              <a:lnSpc>
                <a:spcPct val="150000"/>
              </a:lnSpc>
              <a:buFont typeface="Arial" panose="020B0604020202020204" pitchFamily="34" charset="0"/>
              <a:buChar char="•"/>
            </a:pPr>
            <a:r>
              <a:rPr lang="en-US" sz="1600" dirty="0"/>
              <a:t>Policies can be provided to the user with subscription models. Initially the users can be provided with free detection and then policies can be offered to them with the best rates for their treatment plans. This makes the project feasible.</a:t>
            </a:r>
          </a:p>
          <a:p>
            <a:pPr lvl="1" algn="just">
              <a:lnSpc>
                <a:spcPct val="150000"/>
              </a:lnSpc>
            </a:pPr>
            <a:endParaRPr lang="en-US" sz="1600" dirty="0"/>
          </a:p>
          <a:p>
            <a:pPr marL="742950" lvl="1" indent="-285750" algn="just">
              <a:lnSpc>
                <a:spcPct val="150000"/>
              </a:lnSpc>
              <a:buFont typeface="Arial" panose="020B0604020202020204" pitchFamily="34" charset="0"/>
              <a:buChar char="•"/>
            </a:pPr>
            <a:r>
              <a:rPr lang="en-US" sz="1600" dirty="0"/>
              <a:t>We have used 2 datasets trained so making two different models. In future we can increase the sample size of our dataset, add on more categories of skin disorders. Also the underline technology of machine learning where we can use better training models to improve this system. This makes our project very highly </a:t>
            </a:r>
            <a:r>
              <a:rPr lang="en-US" sz="1600" dirty="0" err="1"/>
              <a:t>customisability</a:t>
            </a:r>
            <a:r>
              <a:rPr lang="en-US" sz="1600" dirty="0"/>
              <a:t> and </a:t>
            </a:r>
            <a:r>
              <a:rPr lang="en-US" sz="1600" dirty="0" err="1"/>
              <a:t>scalablity</a:t>
            </a:r>
            <a:r>
              <a:rPr lang="en-US" sz="1600" dirty="0"/>
              <a:t>.</a:t>
            </a:r>
          </a:p>
          <a:p>
            <a:pPr marL="285750" indent="-285750" algn="l">
              <a:spcBef>
                <a:spcPts val="600"/>
              </a:spcBef>
              <a:buFont typeface="Arial" panose="020B0604020202020204" pitchFamily="34" charset="0"/>
              <a:buChar char="•"/>
            </a:pPr>
            <a:endParaRPr lang="en-US" sz="1400" dirty="0"/>
          </a:p>
          <a:p>
            <a:pPr algn="l">
              <a:spcBef>
                <a:spcPts val="600"/>
              </a:spcBef>
            </a:pPr>
            <a:endParaRPr lang="en-US" sz="1400" dirty="0"/>
          </a:p>
        </p:txBody>
      </p:sp>
    </p:spTree>
    <p:extLst>
      <p:ext uri="{BB962C8B-B14F-4D97-AF65-F5344CB8AC3E}">
        <p14:creationId xmlns:p14="http://schemas.microsoft.com/office/powerpoint/2010/main" val="3731115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b="1" dirty="0"/>
              <a:t>Future Scope</a:t>
            </a:r>
          </a:p>
        </p:txBody>
      </p:sp>
      <p:sp>
        <p:nvSpPr>
          <p:cNvPr id="6" name="TextBox 5">
            <a:extLst>
              <a:ext uri="{FF2B5EF4-FFF2-40B4-BE49-F238E27FC236}">
                <a16:creationId xmlns:a16="http://schemas.microsoft.com/office/drawing/2014/main" id="{4CE39F03-B3D2-EA0E-5FF4-AEB38E9C31C6}"/>
              </a:ext>
            </a:extLst>
          </p:cNvPr>
          <p:cNvSpPr txBox="1"/>
          <p:nvPr/>
        </p:nvSpPr>
        <p:spPr bwMode="gray">
          <a:xfrm>
            <a:off x="457199" y="1160206"/>
            <a:ext cx="10466440" cy="3278333"/>
          </a:xfrm>
          <a:prstGeom prst="rect">
            <a:avLst/>
          </a:prstGeom>
          <a:noFill/>
        </p:spPr>
        <p:txBody>
          <a:bodyPr vert="horz" wrap="square" lIns="0" tIns="0" rIns="0" bIns="0" rtlCol="0">
            <a:spAutoFit/>
          </a:bodyPr>
          <a:lstStyle/>
          <a:p>
            <a:pPr marL="285750" indent="-285750" algn="just" rtl="0">
              <a:lnSpc>
                <a:spcPct val="150000"/>
              </a:lnSpc>
              <a:buFont typeface="Arial" panose="020B0604020202020204" pitchFamily="34" charset="0"/>
              <a:buChar char="•"/>
            </a:pPr>
            <a:r>
              <a:rPr lang="en-IN" sz="1600" dirty="0"/>
              <a:t>We can increase result accuracy by adding more images to the dataset, as the size increases it will be beneficial for the training of our machine learning models.</a:t>
            </a:r>
          </a:p>
          <a:p>
            <a:pPr marL="285750" indent="-285750" algn="just" rtl="0">
              <a:lnSpc>
                <a:spcPct val="150000"/>
              </a:lnSpc>
              <a:buFont typeface="Arial" panose="020B0604020202020204" pitchFamily="34" charset="0"/>
              <a:buChar char="•"/>
            </a:pPr>
            <a:r>
              <a:rPr lang="en-IN" sz="1600" dirty="0"/>
              <a:t>More categories can be added to our existing models to cover even wider range of skin diseases</a:t>
            </a:r>
          </a:p>
          <a:p>
            <a:pPr marL="285750" indent="-285750" algn="just" rtl="0">
              <a:lnSpc>
                <a:spcPct val="150000"/>
              </a:lnSpc>
              <a:buFont typeface="Arial" panose="020B0604020202020204" pitchFamily="34" charset="0"/>
              <a:buChar char="•"/>
            </a:pPr>
            <a:r>
              <a:rPr lang="en-IN" sz="1600" dirty="0"/>
              <a:t>Cross-validation and other ensemble methods can be used while creating the machine learning model to provide more impeccable results. Because in it’s current state this project’s results should be taken as a suggestion rather than a diagnosis.</a:t>
            </a:r>
          </a:p>
          <a:p>
            <a:pPr marL="285750" indent="-285750" algn="just" rtl="0">
              <a:lnSpc>
                <a:spcPct val="150000"/>
              </a:lnSpc>
              <a:buFont typeface="Arial" panose="020B0604020202020204" pitchFamily="34" charset="0"/>
              <a:buChar char="•"/>
            </a:pPr>
            <a:r>
              <a:rPr lang="en-IN" sz="1600" dirty="0"/>
              <a:t>We can enable the feature of location, so that user can find a nearby in-network dermatologist and book an appointment.</a:t>
            </a:r>
          </a:p>
          <a:p>
            <a:pPr marL="285750" indent="-285750" algn="just" rtl="0">
              <a:lnSpc>
                <a:spcPct val="150000"/>
              </a:lnSpc>
              <a:buFont typeface="Arial" panose="020B0604020202020204" pitchFamily="34" charset="0"/>
              <a:buChar char="•"/>
            </a:pPr>
            <a:r>
              <a:rPr lang="en-IN" sz="1600" dirty="0"/>
              <a:t>We can create a customer review page of providers, so that user can go to a doctor they find more suitable.</a:t>
            </a:r>
          </a:p>
        </p:txBody>
      </p:sp>
    </p:spTree>
    <p:extLst>
      <p:ext uri="{BB962C8B-B14F-4D97-AF65-F5344CB8AC3E}">
        <p14:creationId xmlns:p14="http://schemas.microsoft.com/office/powerpoint/2010/main" val="342459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b="1"/>
              <a:t>References </a:t>
            </a:r>
          </a:p>
        </p:txBody>
      </p:sp>
      <p:sp>
        <p:nvSpPr>
          <p:cNvPr id="5" name="TextBox 4">
            <a:extLst>
              <a:ext uri="{FF2B5EF4-FFF2-40B4-BE49-F238E27FC236}">
                <a16:creationId xmlns:a16="http://schemas.microsoft.com/office/drawing/2014/main" id="{97DD90F3-4E30-43FB-A819-B74F284B82BF}"/>
              </a:ext>
            </a:extLst>
          </p:cNvPr>
          <p:cNvSpPr txBox="1"/>
          <p:nvPr/>
        </p:nvSpPr>
        <p:spPr bwMode="gray">
          <a:xfrm>
            <a:off x="457199" y="1316445"/>
            <a:ext cx="9443885" cy="1184940"/>
          </a:xfrm>
          <a:prstGeom prst="rect">
            <a:avLst/>
          </a:prstGeom>
          <a:noFill/>
        </p:spPr>
        <p:txBody>
          <a:bodyPr wrap="square">
            <a:spAutoFit/>
          </a:bodyPr>
          <a:lstStyle/>
          <a:p>
            <a:pPr marL="285750" indent="-285750" algn="l">
              <a:spcBef>
                <a:spcPts val="600"/>
              </a:spcBef>
              <a:buFont typeface="Arial" panose="020B0604020202020204" pitchFamily="34" charset="0"/>
              <a:buChar char="•"/>
            </a:pPr>
            <a:r>
              <a:rPr lang="en-US" sz="1400" dirty="0">
                <a:solidFill>
                  <a:srgbClr val="196ECF"/>
                </a:solidFill>
                <a:hlinkClick r:id="rId2">
                  <a:extLst>
                    <a:ext uri="{A12FA001-AC4F-418D-AE19-62706E023703}">
                      <ahyp:hlinkClr xmlns:ahyp="http://schemas.microsoft.com/office/drawing/2018/hyperlinkcolor" val="tx"/>
                    </a:ext>
                  </a:extLst>
                </a:hlinkClick>
              </a:rPr>
              <a:t>https://www.kaggle.com/datasets/ismailpromus/skin-diseases-image-dataset</a:t>
            </a:r>
            <a:endParaRPr lang="en-US" sz="1400" dirty="0">
              <a:solidFill>
                <a:srgbClr val="196ECF"/>
              </a:solidFill>
            </a:endParaRPr>
          </a:p>
          <a:p>
            <a:pPr algn="l">
              <a:spcBef>
                <a:spcPts val="600"/>
              </a:spcBef>
            </a:pPr>
            <a:endParaRPr lang="en-US" sz="1400" dirty="0"/>
          </a:p>
          <a:p>
            <a:pPr marL="285750" indent="-285750" algn="l">
              <a:spcBef>
                <a:spcPts val="600"/>
              </a:spcBef>
              <a:buFont typeface="Arial" panose="020B0604020202020204" pitchFamily="34" charset="0"/>
              <a:buChar char="•"/>
            </a:pPr>
            <a:r>
              <a:rPr lang="en-US" sz="1400" dirty="0">
                <a:hlinkClick r:id="rId3"/>
              </a:rPr>
              <a:t>https://www.kaggle.com/datasets/riyaelizashaju/isic-skin-disease-image-dataset-labelled</a:t>
            </a:r>
            <a:endParaRPr lang="en-US" sz="1400" dirty="0"/>
          </a:p>
          <a:p>
            <a:pPr marL="285750" indent="-285750" algn="l">
              <a:spcBef>
                <a:spcPts val="600"/>
              </a:spcBef>
              <a:buFont typeface="Arial" panose="020B0604020202020204" pitchFamily="34" charset="0"/>
              <a:buChar char="•"/>
            </a:pPr>
            <a:endParaRPr lang="en-US" sz="1400" dirty="0"/>
          </a:p>
        </p:txBody>
      </p:sp>
    </p:spTree>
    <p:extLst>
      <p:ext uri="{BB962C8B-B14F-4D97-AF65-F5344CB8AC3E}">
        <p14:creationId xmlns:p14="http://schemas.microsoft.com/office/powerpoint/2010/main" val="885616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b="1"/>
              <a:t>Submission Details </a:t>
            </a:r>
          </a:p>
        </p:txBody>
      </p:sp>
      <p:sp>
        <p:nvSpPr>
          <p:cNvPr id="4" name="TextBox 3">
            <a:extLst>
              <a:ext uri="{FF2B5EF4-FFF2-40B4-BE49-F238E27FC236}">
                <a16:creationId xmlns:a16="http://schemas.microsoft.com/office/drawing/2014/main" id="{BBDFFC35-0E8D-A10C-0A8E-815CDDAA1656}"/>
              </a:ext>
            </a:extLst>
          </p:cNvPr>
          <p:cNvSpPr txBox="1"/>
          <p:nvPr/>
        </p:nvSpPr>
        <p:spPr bwMode="gray">
          <a:xfrm>
            <a:off x="592904" y="1120407"/>
            <a:ext cx="10800708" cy="5078313"/>
          </a:xfrm>
          <a:prstGeom prst="rect">
            <a:avLst/>
          </a:prstGeom>
          <a:noFill/>
        </p:spPr>
        <p:txBody>
          <a:bodyPr wrap="square">
            <a:spAutoFit/>
          </a:bodyPr>
          <a:lstStyle/>
          <a:p>
            <a:pPr rtl="0">
              <a:buFont typeface="Arial" panose="020B0604020202020204" pitchFamily="34" charset="0"/>
              <a:buChar char="•"/>
            </a:pPr>
            <a:r>
              <a:rPr lang="en-US"/>
              <a:t>Review video &amp; presentation requirements: </a:t>
            </a:r>
          </a:p>
          <a:p>
            <a:pPr marL="742950" lvl="1" indent="-285750" rtl="0">
              <a:buFont typeface="Arial" panose="020B0604020202020204" pitchFamily="34" charset="0"/>
              <a:buChar char="•"/>
            </a:pPr>
            <a:r>
              <a:rPr lang="en-US">
                <a:hlinkClick r:id="rId2"/>
              </a:rPr>
              <a:t>2023 PIC Hackathon - Presentation Template.pptx </a:t>
            </a:r>
            <a:endParaRPr lang="en-US"/>
          </a:p>
          <a:p>
            <a:pPr marL="742950" lvl="1" indent="-285750" rtl="0">
              <a:buFont typeface="Arial" panose="020B0604020202020204" pitchFamily="34" charset="0"/>
              <a:buChar char="•"/>
            </a:pPr>
            <a:r>
              <a:rPr lang="en-US"/>
              <a:t>Become familiar with uploading files into </a:t>
            </a:r>
            <a:r>
              <a:rPr lang="en-US">
                <a:effectLst/>
                <a:hlinkClick r:id="rId3" tooltip="https://teams.microsoft.com/l/file/0d8f6076-02a6-4044-a6e4-fdb6ccedb80c?tenantid=db05faca-c82a-4b9d-b9c5-0f64b6755421&amp;filetype=pdf&amp;objecturl=https%3a%2f%2fuhgazure.sharepoint.com%2fteams%2fhackathon2020%2fshared%20documents%2fgeneral%2fhackathon%20video%20evod%20instructions.pdf&amp;baseurl=https%3a%2f%2fuhgazure.sharepoint.com%2fteams%2fhackathon2020&amp;servicename=teams&amp;threadid=19:e6317fda2e524fa3b7af0aa2953f706f@thread.tacv2&amp;groupid=2a05ff6a-87a9-4e44-a90d-6494df6f4343"/>
              </a:rPr>
              <a:t>EVOD</a:t>
            </a:r>
            <a:r>
              <a:rPr lang="en-US"/>
              <a:t> by reviewing </a:t>
            </a:r>
            <a:r>
              <a:rPr lang="en-US">
                <a:effectLst/>
                <a:hlinkClick r:id="rId3" tooltip="https://teams.microsoft.com/l/file/0d8f6076-02a6-4044-a6e4-fdb6ccedb80c?tenantid=db05faca-c82a-4b9d-b9c5-0f64b6755421&amp;filetype=pdf&amp;objecturl=https%3a%2f%2fuhgazure.sharepoint.com%2fteams%2fhackathon2020%2fshared%20documents%2fgeneral%2fhackathon%20video%20evod%20instructions.pdf&amp;baseurl=https%3a%2f%2fuhgazure.sharepoint.com%2fteams%2fhackathon2020&amp;servicename=teams&amp;threadid=19:e6317fda2e524fa3b7af0aa2953f706f@thread.tacv2&amp;groupid=2a05ff6a-87a9-4e44-a90d-6494df6f4343"/>
              </a:rPr>
              <a:t>EVOD Job Aid</a:t>
            </a:r>
            <a:endParaRPr lang="en-US"/>
          </a:p>
          <a:p>
            <a:pPr marL="742950" lvl="1" indent="-285750" rtl="0">
              <a:buFont typeface="Arial" panose="020B0604020202020204" pitchFamily="34" charset="0"/>
              <a:buChar char="•"/>
            </a:pPr>
            <a:r>
              <a:rPr lang="en-US"/>
              <a:t>All videos should be ten (10) minutes or less in length</a:t>
            </a:r>
          </a:p>
          <a:p>
            <a:pPr marL="742950" lvl="1" indent="-285750" rtl="0">
              <a:buFont typeface="Arial" panose="020B0604020202020204" pitchFamily="34" charset="0"/>
              <a:buChar char="•"/>
            </a:pPr>
            <a:r>
              <a:rPr lang="en-US"/>
              <a:t>We recommend the use of Teams Recording</a:t>
            </a:r>
          </a:p>
          <a:p>
            <a:pPr marL="1200150" lvl="2" indent="-285750">
              <a:buFont typeface="Arial" panose="020B0604020202020204" pitchFamily="34" charset="0"/>
              <a:buChar char="•"/>
            </a:pPr>
            <a:r>
              <a:rPr lang="en-US"/>
              <a:t>App store request can be submitted to add recording functionality in Teams: </a:t>
            </a:r>
            <a:r>
              <a:rPr lang="en-US">
                <a:effectLst/>
                <a:hlinkClick r:id="rId4" tooltip="https://optum.service-now.com/euts_intake?id=euts_appstore_app_details&amp;appkeyid=36064"/>
              </a:rPr>
              <a:t>https://optum.service-now.com/euts_intake?id=euts_appstore_app_details&amp;appKeyId=36064</a:t>
            </a:r>
            <a:endParaRPr lang="en-US"/>
          </a:p>
          <a:p>
            <a:pPr marL="742950" lvl="1" indent="-285750" rtl="0">
              <a:buFont typeface="Arial" panose="020B0604020202020204" pitchFamily="34" charset="0"/>
              <a:buChar char="•"/>
            </a:pPr>
            <a:r>
              <a:rPr lang="en-US"/>
              <a:t>Videos should be uploaded to: </a:t>
            </a:r>
            <a:r>
              <a:rPr lang="en-US" sz="1800">
                <a:hlinkClick r:id="rId5"/>
              </a:rPr>
              <a:t>UHCT PIC 2023 Hackathon Submissions - Optum Enterprise Video On Demand</a:t>
            </a:r>
            <a:endParaRPr lang="en-US"/>
          </a:p>
          <a:p>
            <a:pPr marL="1200150" lvl="2" indent="-285750">
              <a:buFont typeface="Arial" panose="020B0604020202020204" pitchFamily="34" charset="0"/>
              <a:buChar char="•"/>
            </a:pPr>
            <a:r>
              <a:rPr lang="en-US"/>
              <a:t>Naming convention should follow this: </a:t>
            </a:r>
            <a:r>
              <a:rPr lang="en-US" b="1"/>
              <a:t>&lt;Team Name&gt;-&lt;Idea Name&gt;-&lt;Theme&gt; </a:t>
            </a:r>
          </a:p>
          <a:p>
            <a:pPr marL="1657350" lvl="3" indent="-285750">
              <a:buFont typeface="Arial" panose="020B0604020202020204" pitchFamily="34" charset="0"/>
              <a:buChar char="•"/>
            </a:pPr>
            <a:r>
              <a:rPr lang="en-US"/>
              <a:t>For Theme use: Business Problem, AI-ML, or Tech Solution</a:t>
            </a:r>
          </a:p>
          <a:p>
            <a:pPr marL="1200150" lvl="2" indent="-285750">
              <a:buFont typeface="Arial" panose="020B0604020202020204" pitchFamily="34" charset="0"/>
              <a:buChar char="•"/>
            </a:pPr>
            <a:r>
              <a:rPr lang="en-US"/>
              <a:t>There is an option for adding attachment to upload the presentation deck with the video</a:t>
            </a:r>
          </a:p>
          <a:p>
            <a:pPr marL="1200150" lvl="2" indent="-285750">
              <a:buFont typeface="Arial" panose="020B0604020202020204" pitchFamily="34" charset="0"/>
              <a:buChar char="•"/>
            </a:pPr>
            <a:r>
              <a:rPr lang="en-US"/>
              <a:t>The presentation video must not include third party trademarks, or copyrighted music or other materials</a:t>
            </a:r>
          </a:p>
          <a:p>
            <a:pPr marL="1200150" lvl="2" indent="-285750">
              <a:buFont typeface="Arial" panose="020B0604020202020204" pitchFamily="34" charset="0"/>
              <a:buChar char="•"/>
            </a:pPr>
            <a:r>
              <a:rPr lang="en-US" b="1"/>
              <a:t>Submissions are due EOD September 26</a:t>
            </a:r>
            <a:r>
              <a:rPr lang="en-US" b="1" baseline="30000"/>
              <a:t>th</a:t>
            </a:r>
            <a:r>
              <a:rPr lang="en-US" b="1"/>
              <a:t>, 2023 (by midnight CST)</a:t>
            </a:r>
          </a:p>
          <a:p>
            <a:pPr rtl="0">
              <a:buFont typeface="Arial" panose="020B0604020202020204" pitchFamily="34" charset="0"/>
              <a:buChar char="•"/>
            </a:pPr>
            <a:r>
              <a:rPr lang="en-US"/>
              <a:t> Request subscription to MS Teams channel for latest information: </a:t>
            </a:r>
          </a:p>
          <a:p>
            <a:pPr lvl="1"/>
            <a:r>
              <a:rPr lang="en-US">
                <a:hlinkClick r:id="rId6"/>
              </a:rPr>
              <a:t>2023 UHCT PIC Hackathon Participants Teams Channel</a:t>
            </a:r>
            <a:endParaRPr lang="en-US"/>
          </a:p>
          <a:p>
            <a:pPr rtl="0">
              <a:buFont typeface="Arial" panose="020B0604020202020204" pitchFamily="34" charset="0"/>
              <a:buChar char="•"/>
            </a:pPr>
            <a:endParaRPr lang="en-US"/>
          </a:p>
        </p:txBody>
      </p:sp>
    </p:spTree>
    <p:extLst>
      <p:ext uri="{BB962C8B-B14F-4D97-AF65-F5344CB8AC3E}">
        <p14:creationId xmlns:p14="http://schemas.microsoft.com/office/powerpoint/2010/main" val="335256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637097"/>
          </a:xfrm>
        </p:spPr>
        <p:txBody>
          <a:bodyPr/>
          <a:lstStyle/>
          <a:p>
            <a:r>
              <a:rPr lang="en-US" sz="2400" b="1" dirty="0"/>
              <a:t>Idea / Problem Statement </a:t>
            </a:r>
            <a:br>
              <a:rPr lang="en-US" sz="2400" b="1" dirty="0"/>
            </a:br>
            <a:endParaRPr lang="en-US" dirty="0"/>
          </a:p>
        </p:txBody>
      </p:sp>
      <p:sp>
        <p:nvSpPr>
          <p:cNvPr id="5" name="TextBox 4">
            <a:extLst>
              <a:ext uri="{FF2B5EF4-FFF2-40B4-BE49-F238E27FC236}">
                <a16:creationId xmlns:a16="http://schemas.microsoft.com/office/drawing/2014/main" id="{97DD90F3-4E30-43FB-A819-B74F284B82BF}"/>
              </a:ext>
            </a:extLst>
          </p:cNvPr>
          <p:cNvSpPr txBox="1"/>
          <p:nvPr/>
        </p:nvSpPr>
        <p:spPr bwMode="gray">
          <a:xfrm>
            <a:off x="457199" y="1192736"/>
            <a:ext cx="10295659" cy="4247317"/>
          </a:xfrm>
          <a:prstGeom prst="rect">
            <a:avLst/>
          </a:prstGeom>
          <a:noFill/>
        </p:spPr>
        <p:txBody>
          <a:bodyPr wrap="square" lIns="91440" tIns="45720" rIns="91440" bIns="45720" anchor="t">
            <a:spAutoFit/>
          </a:bodyPr>
          <a:lstStyle/>
          <a:p>
            <a:pPr algn="just"/>
            <a:r>
              <a:rPr lang="en-US" sz="1800" b="0" i="0" dirty="0">
                <a:solidFill>
                  <a:schemeClr val="accent5"/>
                </a:solidFill>
                <a:effectLst/>
              </a:rPr>
              <a:t>Nearly</a:t>
            </a:r>
            <a:r>
              <a:rPr lang="en-US" sz="1800" b="0" i="0" dirty="0">
                <a:solidFill>
                  <a:schemeClr val="tx1">
                    <a:lumMod val="85000"/>
                    <a:lumOff val="15000"/>
                  </a:schemeClr>
                </a:solidFill>
                <a:effectLst/>
              </a:rPr>
              <a:t> </a:t>
            </a:r>
            <a:r>
              <a:rPr lang="en-US" sz="1800" b="1" i="0" dirty="0">
                <a:solidFill>
                  <a:schemeClr val="tx2"/>
                </a:solidFill>
                <a:effectLst/>
              </a:rPr>
              <a:t>one in five</a:t>
            </a:r>
            <a:r>
              <a:rPr lang="en-US" sz="1800" b="0" i="0" dirty="0">
                <a:solidFill>
                  <a:schemeClr val="tx2"/>
                </a:solidFill>
                <a:effectLst/>
              </a:rPr>
              <a:t> </a:t>
            </a:r>
            <a:r>
              <a:rPr lang="en-US" sz="1800" b="0" i="0" dirty="0">
                <a:solidFill>
                  <a:schemeClr val="accent5"/>
                </a:solidFill>
                <a:effectLst/>
              </a:rPr>
              <a:t>people develop skin cancer sometime in their life. Nearly all skin cancers can be cured if found and </a:t>
            </a:r>
            <a:r>
              <a:rPr lang="en-US" sz="1800" b="1" i="0" dirty="0">
                <a:solidFill>
                  <a:schemeClr val="tx2"/>
                </a:solidFill>
                <a:effectLst/>
              </a:rPr>
              <a:t>treated</a:t>
            </a:r>
            <a:r>
              <a:rPr lang="en-US" sz="1800" b="0" i="0" dirty="0">
                <a:solidFill>
                  <a:schemeClr val="tx2"/>
                </a:solidFill>
                <a:effectLst/>
              </a:rPr>
              <a:t> </a:t>
            </a:r>
            <a:r>
              <a:rPr lang="en-US" sz="1800" b="1" i="0" dirty="0">
                <a:solidFill>
                  <a:schemeClr val="tx2"/>
                </a:solidFill>
                <a:effectLst/>
              </a:rPr>
              <a:t>early</a:t>
            </a:r>
            <a:r>
              <a:rPr lang="en-US" sz="1800" b="0" i="0" dirty="0">
                <a:solidFill>
                  <a:srgbClr val="FF6600"/>
                </a:solidFill>
                <a:effectLst/>
              </a:rPr>
              <a:t>. </a:t>
            </a:r>
            <a:r>
              <a:rPr lang="en-US" sz="1800" b="0" i="0" dirty="0">
                <a:solidFill>
                  <a:schemeClr val="accent5"/>
                </a:solidFill>
                <a:effectLst/>
              </a:rPr>
              <a:t>Treatments include excision, cryotherapy, chemotherapy and radiation.</a:t>
            </a:r>
          </a:p>
          <a:p>
            <a:pPr algn="just"/>
            <a:endParaRPr lang="en-US" sz="1800" dirty="0">
              <a:solidFill>
                <a:schemeClr val="tx1">
                  <a:lumMod val="85000"/>
                  <a:lumOff val="15000"/>
                </a:schemeClr>
              </a:solidFill>
            </a:endParaRPr>
          </a:p>
          <a:p>
            <a:pPr algn="just"/>
            <a:r>
              <a:rPr lang="en-US" sz="1800" b="0" i="0" dirty="0">
                <a:solidFill>
                  <a:schemeClr val="accent5"/>
                </a:solidFill>
                <a:effectLst/>
              </a:rPr>
              <a:t>Other skin cancer facts:</a:t>
            </a:r>
          </a:p>
          <a:p>
            <a:pPr algn="just">
              <a:buFont typeface="Arial" panose="020B0604020202020204" pitchFamily="34" charset="0"/>
              <a:buChar char="•"/>
            </a:pPr>
            <a:r>
              <a:rPr lang="en-US" sz="1800" b="0" i="0" dirty="0">
                <a:solidFill>
                  <a:schemeClr val="accent5"/>
                </a:solidFill>
                <a:effectLst/>
              </a:rPr>
              <a:t>Around 20% of Americans develop skin cancer sometime in their life.</a:t>
            </a:r>
          </a:p>
          <a:p>
            <a:pPr algn="just">
              <a:buFont typeface="Arial" panose="020B0604020202020204" pitchFamily="34" charset="0"/>
              <a:buChar char="•"/>
            </a:pPr>
            <a:r>
              <a:rPr lang="en-US" sz="1800" b="0" i="0" dirty="0">
                <a:solidFill>
                  <a:schemeClr val="accent5"/>
                </a:solidFill>
                <a:effectLst/>
              </a:rPr>
              <a:t>Approximately 9,500 Americans are diagnosed with skin cancer every day.</a:t>
            </a:r>
          </a:p>
          <a:p>
            <a:pPr algn="just">
              <a:buFont typeface="Arial" panose="020B0604020202020204" pitchFamily="34" charset="0"/>
              <a:buChar char="•"/>
            </a:pPr>
            <a:r>
              <a:rPr lang="en-US" sz="1800" b="0" i="0" dirty="0">
                <a:solidFill>
                  <a:schemeClr val="accent5"/>
                </a:solidFill>
                <a:effectLst/>
              </a:rPr>
              <a:t>Having five or more sunburns in your life doubles your chance of developing melanoma. The good news is that the five-year </a:t>
            </a:r>
            <a:r>
              <a:rPr lang="en-US" sz="1800" b="1" i="0" dirty="0">
                <a:solidFill>
                  <a:schemeClr val="tx2"/>
                </a:solidFill>
                <a:effectLst/>
              </a:rPr>
              <a:t>survival rate is 99% </a:t>
            </a:r>
            <a:r>
              <a:rPr lang="en-US" sz="1800" i="0" dirty="0">
                <a:solidFill>
                  <a:schemeClr val="accent5"/>
                </a:solidFill>
                <a:effectLst/>
              </a:rPr>
              <a:t>if caught and treated early</a:t>
            </a:r>
            <a:r>
              <a:rPr lang="en-US" sz="1800" b="1" i="0" dirty="0">
                <a:solidFill>
                  <a:schemeClr val="tx2"/>
                </a:solidFill>
                <a:effectLst/>
              </a:rPr>
              <a:t>.</a:t>
            </a:r>
          </a:p>
          <a:p>
            <a:pPr algn="just">
              <a:buFont typeface="Arial" panose="020B0604020202020204" pitchFamily="34" charset="0"/>
              <a:buChar char="•"/>
            </a:pPr>
            <a:endParaRPr lang="en-US" b="1" dirty="0">
              <a:solidFill>
                <a:srgbClr val="FF6600"/>
              </a:solidFill>
            </a:endParaRPr>
          </a:p>
          <a:p>
            <a:pPr algn="just"/>
            <a:r>
              <a:rPr lang="en-US" sz="1800" dirty="0">
                <a:solidFill>
                  <a:schemeClr val="accent5"/>
                </a:solidFill>
              </a:rPr>
              <a:t>We propose to develop a </a:t>
            </a:r>
            <a:r>
              <a:rPr lang="en-US" sz="1800" b="1" dirty="0">
                <a:solidFill>
                  <a:schemeClr val="tx2"/>
                </a:solidFill>
              </a:rPr>
              <a:t>Skin Cancer Detection System</a:t>
            </a:r>
            <a:r>
              <a:rPr lang="en-US" sz="1800" dirty="0"/>
              <a:t>, </a:t>
            </a:r>
            <a:r>
              <a:rPr lang="en-US" sz="1800" dirty="0">
                <a:solidFill>
                  <a:schemeClr val="accent5"/>
                </a:solidFill>
              </a:rPr>
              <a:t>which will be called</a:t>
            </a:r>
            <a:r>
              <a:rPr lang="en-US" sz="1800" dirty="0"/>
              <a:t> “</a:t>
            </a:r>
            <a:r>
              <a:rPr lang="en-US" sz="1800" b="1" dirty="0" err="1">
                <a:solidFill>
                  <a:schemeClr val="tx2"/>
                </a:solidFill>
              </a:rPr>
              <a:t>DermaVision</a:t>
            </a:r>
            <a:r>
              <a:rPr lang="en-US" sz="1800" dirty="0"/>
              <a:t>”. It </a:t>
            </a:r>
            <a:r>
              <a:rPr lang="en-US" sz="1800" dirty="0">
                <a:solidFill>
                  <a:schemeClr val="accent5"/>
                </a:solidFill>
              </a:rPr>
              <a:t>will make it readily accessible for the users to detect and reach out for help as soon as possible. In order to develop the project, we aim to build a </a:t>
            </a:r>
            <a:r>
              <a:rPr lang="en-US" sz="1800" b="1" dirty="0">
                <a:solidFill>
                  <a:srgbClr val="FF6600"/>
                </a:solidFill>
              </a:rPr>
              <a:t>machine learning predicting model</a:t>
            </a:r>
            <a:r>
              <a:rPr lang="en-US" sz="1800" dirty="0"/>
              <a:t> </a:t>
            </a:r>
            <a:r>
              <a:rPr lang="en-US" sz="1800" dirty="0">
                <a:solidFill>
                  <a:schemeClr val="accent5"/>
                </a:solidFill>
              </a:rPr>
              <a:t>along with an integrated</a:t>
            </a:r>
            <a:r>
              <a:rPr lang="en-US" sz="1800" dirty="0"/>
              <a:t> </a:t>
            </a:r>
            <a:r>
              <a:rPr lang="en-US" sz="1800" b="1" dirty="0">
                <a:solidFill>
                  <a:schemeClr val="tx2"/>
                </a:solidFill>
              </a:rPr>
              <a:t>web application </a:t>
            </a:r>
            <a:r>
              <a:rPr lang="en-US" sz="1800" dirty="0">
                <a:solidFill>
                  <a:schemeClr val="accent5"/>
                </a:solidFill>
              </a:rPr>
              <a:t>to make the application convenient to use.</a:t>
            </a:r>
          </a:p>
          <a:p>
            <a:pPr algn="just"/>
            <a:endParaRPr lang="en-US" sz="1800" dirty="0">
              <a:solidFill>
                <a:srgbClr val="FF6600"/>
              </a:solidFill>
            </a:endParaRPr>
          </a:p>
        </p:txBody>
      </p:sp>
    </p:spTree>
    <p:extLst>
      <p:ext uri="{BB962C8B-B14F-4D97-AF65-F5344CB8AC3E}">
        <p14:creationId xmlns:p14="http://schemas.microsoft.com/office/powerpoint/2010/main" val="859418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b="1"/>
              <a:t>Process Flow</a:t>
            </a:r>
          </a:p>
        </p:txBody>
      </p:sp>
      <p:sp>
        <p:nvSpPr>
          <p:cNvPr id="2" name="TextBox 1">
            <a:extLst>
              <a:ext uri="{FF2B5EF4-FFF2-40B4-BE49-F238E27FC236}">
                <a16:creationId xmlns:a16="http://schemas.microsoft.com/office/drawing/2014/main" id="{739D7F63-24BD-EE5B-23BD-CF1EB15960AE}"/>
              </a:ext>
            </a:extLst>
          </p:cNvPr>
          <p:cNvSpPr txBox="1"/>
          <p:nvPr/>
        </p:nvSpPr>
        <p:spPr bwMode="gray">
          <a:xfrm>
            <a:off x="457198" y="1386350"/>
            <a:ext cx="10977717" cy="3586110"/>
          </a:xfrm>
          <a:prstGeom prst="rect">
            <a:avLst/>
          </a:prstGeom>
          <a:noFill/>
        </p:spPr>
        <p:txBody>
          <a:bodyPr vert="horz" wrap="square" lIns="0" tIns="0" rIns="0" bIns="0" rtlCol="0">
            <a:spAutoFit/>
          </a:bodyPr>
          <a:lstStyle/>
          <a:p>
            <a:pPr marL="285750" indent="-285750" algn="just">
              <a:lnSpc>
                <a:spcPct val="150000"/>
              </a:lnSpc>
              <a:spcBef>
                <a:spcPts val="600"/>
              </a:spcBef>
              <a:buFont typeface="Arial" panose="020B0604020202020204" pitchFamily="34" charset="0"/>
              <a:buChar char="•"/>
            </a:pPr>
            <a:r>
              <a:rPr lang="en-US" sz="1600" dirty="0"/>
              <a:t>User can register with the application using the enroll button or directly login with their email &amp; password. This is achieved through java </a:t>
            </a:r>
            <a:r>
              <a:rPr lang="en-US" sz="1600" dirty="0" err="1"/>
              <a:t>springboot</a:t>
            </a:r>
            <a:r>
              <a:rPr lang="en-US" sz="1600" dirty="0"/>
              <a:t> backend.</a:t>
            </a:r>
          </a:p>
          <a:p>
            <a:pPr marL="285750" indent="-285750" algn="just">
              <a:lnSpc>
                <a:spcPct val="150000"/>
              </a:lnSpc>
              <a:spcBef>
                <a:spcPts val="600"/>
              </a:spcBef>
              <a:buFont typeface="Arial" panose="020B0604020202020204" pitchFamily="34" charset="0"/>
              <a:buChar char="•"/>
            </a:pPr>
            <a:r>
              <a:rPr lang="en-US" sz="1600" dirty="0"/>
              <a:t>They can upload a photo to test what kind of skin disorder they might have. On pressing the upload button a request is sent to the python backend.</a:t>
            </a:r>
          </a:p>
          <a:p>
            <a:pPr marL="285750" indent="-285750" algn="just">
              <a:lnSpc>
                <a:spcPct val="150000"/>
              </a:lnSpc>
              <a:spcBef>
                <a:spcPts val="600"/>
              </a:spcBef>
              <a:buFont typeface="Arial" panose="020B0604020202020204" pitchFamily="34" charset="0"/>
              <a:buChar char="•"/>
            </a:pPr>
            <a:r>
              <a:rPr lang="en-US" sz="1600" dirty="0"/>
              <a:t>Our 2 machine learning models trained on two different datasets process the uploaded image and provide results in percentages of various skin disorders they can detect.</a:t>
            </a:r>
          </a:p>
          <a:p>
            <a:pPr marL="285750" indent="-285750" algn="just">
              <a:lnSpc>
                <a:spcPct val="150000"/>
              </a:lnSpc>
              <a:spcBef>
                <a:spcPts val="600"/>
              </a:spcBef>
              <a:buFont typeface="Arial" panose="020B0604020202020204" pitchFamily="34" charset="0"/>
              <a:buChar char="•"/>
            </a:pPr>
            <a:r>
              <a:rPr lang="en-US" sz="1600" dirty="0"/>
              <a:t>An electronic copy of the result displayed is sent to the user as an email through python backend.</a:t>
            </a:r>
          </a:p>
          <a:p>
            <a:pPr marL="285750" indent="-285750" algn="just">
              <a:lnSpc>
                <a:spcPct val="150000"/>
              </a:lnSpc>
              <a:spcBef>
                <a:spcPts val="600"/>
              </a:spcBef>
              <a:buFont typeface="Arial" panose="020B0604020202020204" pitchFamily="34" charset="0"/>
              <a:buChar char="•"/>
            </a:pPr>
            <a:r>
              <a:rPr lang="en-US" sz="1600" dirty="0"/>
              <a:t>At the end the user can choose to connect with a health care provider affiliated with the UHG network and the customer care representatives reach out to them so the user they can book an appointment.</a:t>
            </a:r>
          </a:p>
        </p:txBody>
      </p:sp>
    </p:spTree>
    <p:extLst>
      <p:ext uri="{BB962C8B-B14F-4D97-AF65-F5344CB8AC3E}">
        <p14:creationId xmlns:p14="http://schemas.microsoft.com/office/powerpoint/2010/main" val="117109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b="1" dirty="0"/>
              <a:t>Implementation Details</a:t>
            </a:r>
          </a:p>
        </p:txBody>
      </p:sp>
      <p:sp>
        <p:nvSpPr>
          <p:cNvPr id="5" name="TextBox 4">
            <a:extLst>
              <a:ext uri="{FF2B5EF4-FFF2-40B4-BE49-F238E27FC236}">
                <a16:creationId xmlns:a16="http://schemas.microsoft.com/office/drawing/2014/main" id="{97DD90F3-4E30-43FB-A819-B74F284B82BF}"/>
              </a:ext>
            </a:extLst>
          </p:cNvPr>
          <p:cNvSpPr txBox="1"/>
          <p:nvPr/>
        </p:nvSpPr>
        <p:spPr bwMode="gray">
          <a:xfrm>
            <a:off x="540779" y="1177808"/>
            <a:ext cx="6855265" cy="4551887"/>
          </a:xfrm>
          <a:prstGeom prst="rect">
            <a:avLst/>
          </a:prstGeom>
          <a:noFill/>
        </p:spPr>
        <p:txBody>
          <a:bodyPr wrap="square">
            <a:spAutoFit/>
          </a:bodyPr>
          <a:lstStyle/>
          <a:p>
            <a:pPr lvl="1">
              <a:spcBef>
                <a:spcPts val="600"/>
              </a:spcBef>
            </a:pPr>
            <a:r>
              <a:rPr lang="en-US" sz="2000" b="1" dirty="0">
                <a:solidFill>
                  <a:schemeClr val="tx2"/>
                </a:solidFill>
              </a:rPr>
              <a:t>Tech Stack</a:t>
            </a:r>
          </a:p>
          <a:p>
            <a:pPr lvl="1" algn="just">
              <a:lnSpc>
                <a:spcPct val="200000"/>
              </a:lnSpc>
              <a:buFont typeface="Arial" panose="020B0604020202020204" pitchFamily="34" charset="0"/>
              <a:buChar char="•"/>
            </a:pPr>
            <a:r>
              <a:rPr lang="en-US" sz="1600" dirty="0"/>
              <a:t> </a:t>
            </a:r>
            <a:r>
              <a:rPr lang="en-US" sz="1400" dirty="0">
                <a:solidFill>
                  <a:schemeClr val="accent5"/>
                </a:solidFill>
              </a:rPr>
              <a:t>Python - </a:t>
            </a:r>
            <a:r>
              <a:rPr lang="en-US" sz="1400" dirty="0" err="1">
                <a:solidFill>
                  <a:schemeClr val="accent5"/>
                </a:solidFill>
              </a:rPr>
              <a:t>Numpy</a:t>
            </a:r>
            <a:r>
              <a:rPr lang="en-US" sz="1400" dirty="0">
                <a:solidFill>
                  <a:schemeClr val="accent5"/>
                </a:solidFill>
              </a:rPr>
              <a:t>, </a:t>
            </a:r>
            <a:r>
              <a:rPr lang="en-US" sz="1400" dirty="0" err="1">
                <a:solidFill>
                  <a:schemeClr val="accent5"/>
                </a:solidFill>
              </a:rPr>
              <a:t>Keras</a:t>
            </a:r>
            <a:r>
              <a:rPr lang="en-US" sz="1400" dirty="0">
                <a:solidFill>
                  <a:schemeClr val="accent5"/>
                </a:solidFill>
              </a:rPr>
              <a:t>, </a:t>
            </a:r>
            <a:r>
              <a:rPr lang="en-US" sz="1400" dirty="0" err="1">
                <a:solidFill>
                  <a:schemeClr val="accent5"/>
                </a:solidFill>
              </a:rPr>
              <a:t>Tensorflow</a:t>
            </a:r>
            <a:r>
              <a:rPr lang="en-US" sz="1400" dirty="0">
                <a:solidFill>
                  <a:schemeClr val="accent5"/>
                </a:solidFill>
              </a:rPr>
              <a:t>, Flask, Smtp</a:t>
            </a:r>
          </a:p>
          <a:p>
            <a:pPr lvl="1" algn="just">
              <a:lnSpc>
                <a:spcPct val="200000"/>
              </a:lnSpc>
              <a:buFont typeface="Arial" panose="020B0604020202020204" pitchFamily="34" charset="0"/>
              <a:buChar char="•"/>
            </a:pPr>
            <a:r>
              <a:rPr lang="en-US" sz="1400" dirty="0">
                <a:solidFill>
                  <a:schemeClr val="accent5"/>
                </a:solidFill>
              </a:rPr>
              <a:t> Java - </a:t>
            </a:r>
            <a:r>
              <a:rPr lang="en-US" sz="1400" dirty="0" err="1">
                <a:solidFill>
                  <a:schemeClr val="accent5"/>
                </a:solidFill>
              </a:rPr>
              <a:t>Springboot</a:t>
            </a:r>
            <a:r>
              <a:rPr lang="en-US" sz="1400" dirty="0">
                <a:solidFill>
                  <a:schemeClr val="accent5"/>
                </a:solidFill>
              </a:rPr>
              <a:t>, H2 Database</a:t>
            </a:r>
          </a:p>
          <a:p>
            <a:pPr lvl="1" algn="just">
              <a:lnSpc>
                <a:spcPct val="200000"/>
              </a:lnSpc>
              <a:buFont typeface="Arial" panose="020B0604020202020204" pitchFamily="34" charset="0"/>
              <a:buChar char="•"/>
            </a:pPr>
            <a:r>
              <a:rPr lang="en-US" sz="1400" dirty="0">
                <a:solidFill>
                  <a:schemeClr val="accent5"/>
                </a:solidFill>
              </a:rPr>
              <a:t> </a:t>
            </a:r>
            <a:r>
              <a:rPr lang="en-US" sz="1400" dirty="0" err="1">
                <a:solidFill>
                  <a:schemeClr val="accent5"/>
                </a:solidFill>
              </a:rPr>
              <a:t>Javascript</a:t>
            </a:r>
            <a:r>
              <a:rPr lang="en-US" sz="1400" dirty="0">
                <a:solidFill>
                  <a:schemeClr val="accent5"/>
                </a:solidFill>
              </a:rPr>
              <a:t> – React</a:t>
            </a:r>
          </a:p>
          <a:p>
            <a:pPr lvl="1" algn="just">
              <a:lnSpc>
                <a:spcPct val="200000"/>
              </a:lnSpc>
            </a:pPr>
            <a:endParaRPr lang="en-US" sz="1600" b="1" dirty="0">
              <a:solidFill>
                <a:schemeClr val="tx2"/>
              </a:solidFill>
            </a:endParaRPr>
          </a:p>
          <a:p>
            <a:pPr lvl="1" algn="just">
              <a:lnSpc>
                <a:spcPct val="200000"/>
              </a:lnSpc>
            </a:pPr>
            <a:r>
              <a:rPr lang="en-US" sz="1600" b="1" dirty="0">
                <a:solidFill>
                  <a:schemeClr val="tx2"/>
                </a:solidFill>
              </a:rPr>
              <a:t>Machine Learning Model Architecture</a:t>
            </a:r>
          </a:p>
          <a:p>
            <a:pPr lvl="1" algn="just">
              <a:lnSpc>
                <a:spcPct val="200000"/>
              </a:lnSpc>
            </a:pPr>
            <a:r>
              <a:rPr lang="en-US" sz="1400" dirty="0"/>
              <a:t>We have used EfficientNetB3 and EfficientNetB7 to train our models on 2 different skin disorder datasets. </a:t>
            </a:r>
          </a:p>
          <a:p>
            <a:pPr lvl="1" algn="just">
              <a:lnSpc>
                <a:spcPct val="200000"/>
              </a:lnSpc>
            </a:pPr>
            <a:r>
              <a:rPr lang="en-US" sz="1400" dirty="0"/>
              <a:t>Here we have a model summary of one of our models -&gt;</a:t>
            </a:r>
          </a:p>
          <a:p>
            <a:pPr lvl="1" algn="just">
              <a:lnSpc>
                <a:spcPct val="200000"/>
              </a:lnSpc>
            </a:pPr>
            <a:endParaRPr lang="en-US" sz="2000" b="1" dirty="0">
              <a:solidFill>
                <a:schemeClr val="tx2"/>
              </a:solidFill>
            </a:endParaRPr>
          </a:p>
        </p:txBody>
      </p:sp>
      <p:pic>
        <p:nvPicPr>
          <p:cNvPr id="2" name="Picture 18">
            <a:extLst>
              <a:ext uri="{FF2B5EF4-FFF2-40B4-BE49-F238E27FC236}">
                <a16:creationId xmlns:a16="http://schemas.microsoft.com/office/drawing/2014/main" id="{3A713517-8922-18B0-64DE-E7575A76F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682" y="2059898"/>
            <a:ext cx="1138878" cy="1389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Python Logo transparent PNG - StickPNG">
            <a:extLst>
              <a:ext uri="{FF2B5EF4-FFF2-40B4-BE49-F238E27FC236}">
                <a16:creationId xmlns:a16="http://schemas.microsoft.com/office/drawing/2014/main" id="{10C5D6E5-1702-3468-4716-81C1B71AD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719" y="880238"/>
            <a:ext cx="1138430" cy="113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act.js Logo History – Design, History and Evolution">
            <a:extLst>
              <a:ext uri="{FF2B5EF4-FFF2-40B4-BE49-F238E27FC236}">
                <a16:creationId xmlns:a16="http://schemas.microsoft.com/office/drawing/2014/main" id="{44EC2845-0D6F-AD5A-0B39-AB0B2E3276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7471" y="721838"/>
            <a:ext cx="1857366" cy="1292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a:extLst>
              <a:ext uri="{FF2B5EF4-FFF2-40B4-BE49-F238E27FC236}">
                <a16:creationId xmlns:a16="http://schemas.microsoft.com/office/drawing/2014/main" id="{72BBF3DA-2513-A21F-93C3-3AA659D17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0799" y="2262213"/>
            <a:ext cx="957600" cy="957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Java Logo PNG Transparent (1) – Brands Logos">
            <a:extLst>
              <a:ext uri="{FF2B5EF4-FFF2-40B4-BE49-F238E27FC236}">
                <a16:creationId xmlns:a16="http://schemas.microsoft.com/office/drawing/2014/main" id="{805FCB59-4EAC-9B9D-6A4D-439DEECDF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23" y="721838"/>
            <a:ext cx="1450800" cy="1450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98FB60C-D526-A624-B230-DB38ED8E20CE}"/>
              </a:ext>
            </a:extLst>
          </p:cNvPr>
          <p:cNvPicPr>
            <a:picLocks noChangeAspect="1"/>
          </p:cNvPicPr>
          <p:nvPr/>
        </p:nvPicPr>
        <p:blipFill>
          <a:blip r:embed="rId7"/>
          <a:stretch>
            <a:fillRect/>
          </a:stretch>
        </p:blipFill>
        <p:spPr>
          <a:xfrm>
            <a:off x="7396045" y="3638188"/>
            <a:ext cx="4180000" cy="2966690"/>
          </a:xfrm>
          <a:prstGeom prst="rect">
            <a:avLst/>
          </a:prstGeom>
        </p:spPr>
      </p:pic>
    </p:spTree>
    <p:extLst>
      <p:ext uri="{BB962C8B-B14F-4D97-AF65-F5344CB8AC3E}">
        <p14:creationId xmlns:p14="http://schemas.microsoft.com/office/powerpoint/2010/main" val="580420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b="1" dirty="0"/>
              <a:t>Implementation Details</a:t>
            </a:r>
          </a:p>
        </p:txBody>
      </p:sp>
      <p:sp>
        <p:nvSpPr>
          <p:cNvPr id="5" name="TextBox 4">
            <a:extLst>
              <a:ext uri="{FF2B5EF4-FFF2-40B4-BE49-F238E27FC236}">
                <a16:creationId xmlns:a16="http://schemas.microsoft.com/office/drawing/2014/main" id="{97DD90F3-4E30-43FB-A819-B74F284B82BF}"/>
              </a:ext>
            </a:extLst>
          </p:cNvPr>
          <p:cNvSpPr txBox="1"/>
          <p:nvPr/>
        </p:nvSpPr>
        <p:spPr bwMode="gray">
          <a:xfrm>
            <a:off x="457198" y="2348867"/>
            <a:ext cx="5442157" cy="3567002"/>
          </a:xfrm>
          <a:prstGeom prst="rect">
            <a:avLst/>
          </a:prstGeom>
          <a:noFill/>
        </p:spPr>
        <p:txBody>
          <a:bodyPr wrap="square">
            <a:spAutoFit/>
          </a:bodyPr>
          <a:lstStyle/>
          <a:p>
            <a:pPr marL="742950" lvl="1" indent="-285750" algn="just">
              <a:lnSpc>
                <a:spcPct val="200000"/>
              </a:lnSpc>
              <a:buFont typeface="Arial" panose="020B0604020202020204" pitchFamily="34" charset="0"/>
              <a:buChar char="•"/>
            </a:pPr>
            <a:r>
              <a:rPr lang="en-IN" sz="1600" b="1" i="0" dirty="0">
                <a:solidFill>
                  <a:srgbClr val="202124"/>
                </a:solidFill>
                <a:effectLst/>
                <a:latin typeface="zeitung"/>
              </a:rPr>
              <a:t>ISIC skin disease image dataset (10 GB, 25.3k images)</a:t>
            </a:r>
            <a:endParaRPr lang="en-US" sz="1600" b="1" dirty="0">
              <a:solidFill>
                <a:schemeClr val="tx2"/>
              </a:solidFill>
            </a:endParaRPr>
          </a:p>
          <a:p>
            <a:pPr lvl="2" fontAlgn="base">
              <a:buFont typeface="+mj-lt"/>
              <a:buAutoNum type="arabicPeriod"/>
            </a:pPr>
            <a:r>
              <a:rPr lang="en-IN" sz="1600" dirty="0"/>
              <a:t>Actinic keratosis</a:t>
            </a:r>
          </a:p>
          <a:p>
            <a:pPr lvl="2" fontAlgn="base">
              <a:buFont typeface="+mj-lt"/>
              <a:buAutoNum type="arabicPeriod"/>
            </a:pPr>
            <a:r>
              <a:rPr lang="en-IN" sz="1600" dirty="0"/>
              <a:t>Basal cell carcinoma</a:t>
            </a:r>
          </a:p>
          <a:p>
            <a:pPr lvl="2" fontAlgn="base">
              <a:buFont typeface="+mj-lt"/>
              <a:buAutoNum type="arabicPeriod"/>
            </a:pPr>
            <a:r>
              <a:rPr lang="en-IN" sz="1600" dirty="0"/>
              <a:t>Benign keratosis</a:t>
            </a:r>
          </a:p>
          <a:p>
            <a:pPr lvl="2" fontAlgn="base">
              <a:buFont typeface="+mj-lt"/>
              <a:buAutoNum type="arabicPeriod"/>
            </a:pPr>
            <a:r>
              <a:rPr lang="en-IN" sz="1600" dirty="0"/>
              <a:t>Dermatofibroma</a:t>
            </a:r>
          </a:p>
          <a:p>
            <a:pPr lvl="2" fontAlgn="base">
              <a:buFont typeface="+mj-lt"/>
              <a:buAutoNum type="arabicPeriod"/>
            </a:pPr>
            <a:r>
              <a:rPr lang="en-IN" sz="1600" dirty="0"/>
              <a:t>Melanocytic nevus</a:t>
            </a:r>
          </a:p>
          <a:p>
            <a:pPr lvl="2" fontAlgn="base">
              <a:buFont typeface="+mj-lt"/>
              <a:buAutoNum type="arabicPeriod"/>
            </a:pPr>
            <a:r>
              <a:rPr lang="en-IN" sz="1600" dirty="0"/>
              <a:t>Melanoma</a:t>
            </a:r>
          </a:p>
          <a:p>
            <a:pPr lvl="2" fontAlgn="base">
              <a:buFont typeface="+mj-lt"/>
              <a:buAutoNum type="arabicPeriod"/>
            </a:pPr>
            <a:r>
              <a:rPr lang="en-IN" sz="1600" dirty="0"/>
              <a:t>Squamous cell carcinoma</a:t>
            </a:r>
          </a:p>
          <a:p>
            <a:pPr lvl="2" fontAlgn="base">
              <a:buFont typeface="+mj-lt"/>
              <a:buAutoNum type="arabicPeriod"/>
            </a:pPr>
            <a:r>
              <a:rPr lang="en-IN" sz="1600" dirty="0"/>
              <a:t>Vascular lesion</a:t>
            </a:r>
          </a:p>
          <a:p>
            <a:pPr lvl="1" algn="just">
              <a:lnSpc>
                <a:spcPct val="200000"/>
              </a:lnSpc>
            </a:pPr>
            <a:endParaRPr lang="en-US" sz="1600" b="1" dirty="0">
              <a:solidFill>
                <a:schemeClr val="tx2"/>
              </a:solidFill>
            </a:endParaRPr>
          </a:p>
          <a:p>
            <a:pPr lvl="1" algn="just">
              <a:lnSpc>
                <a:spcPct val="200000"/>
              </a:lnSpc>
            </a:pPr>
            <a:endParaRPr lang="en-US" sz="2000" b="1" dirty="0">
              <a:solidFill>
                <a:schemeClr val="tx2"/>
              </a:solidFill>
            </a:endParaRPr>
          </a:p>
        </p:txBody>
      </p:sp>
      <p:sp>
        <p:nvSpPr>
          <p:cNvPr id="9" name="TextBox 8">
            <a:extLst>
              <a:ext uri="{FF2B5EF4-FFF2-40B4-BE49-F238E27FC236}">
                <a16:creationId xmlns:a16="http://schemas.microsoft.com/office/drawing/2014/main" id="{C93BA006-BE21-1A2E-121C-FEE535906EA8}"/>
              </a:ext>
            </a:extLst>
          </p:cNvPr>
          <p:cNvSpPr txBox="1"/>
          <p:nvPr/>
        </p:nvSpPr>
        <p:spPr bwMode="gray">
          <a:xfrm>
            <a:off x="6213987" y="2348867"/>
            <a:ext cx="5338918" cy="3567002"/>
          </a:xfrm>
          <a:prstGeom prst="rect">
            <a:avLst/>
          </a:prstGeom>
          <a:noFill/>
        </p:spPr>
        <p:txBody>
          <a:bodyPr wrap="square">
            <a:spAutoFit/>
          </a:bodyPr>
          <a:lstStyle/>
          <a:p>
            <a:pPr marL="742950" lvl="1" indent="-285750" algn="just">
              <a:lnSpc>
                <a:spcPct val="200000"/>
              </a:lnSpc>
              <a:buFont typeface="Arial" panose="020B0604020202020204" pitchFamily="34" charset="0"/>
              <a:buChar char="•"/>
            </a:pPr>
            <a:r>
              <a:rPr lang="en-IN" sz="1600" b="1" i="0" dirty="0">
                <a:solidFill>
                  <a:srgbClr val="202124"/>
                </a:solidFill>
                <a:effectLst/>
                <a:latin typeface="zeitung"/>
              </a:rPr>
              <a:t>Skin diseases image dataset (6 GB, 27.2k images)</a:t>
            </a:r>
            <a:endParaRPr lang="en-US" sz="1600" b="1" dirty="0">
              <a:solidFill>
                <a:schemeClr val="tx2"/>
              </a:solidFill>
            </a:endParaRPr>
          </a:p>
          <a:p>
            <a:pPr marL="1257300" lvl="2" indent="-342900" fontAlgn="base">
              <a:buFont typeface="+mj-lt"/>
              <a:buAutoNum type="arabicPeriod"/>
            </a:pPr>
            <a:r>
              <a:rPr lang="en-IN" sz="1600" dirty="0"/>
              <a:t>Eczema</a:t>
            </a:r>
          </a:p>
          <a:p>
            <a:pPr marL="1257300" lvl="2" indent="-342900" fontAlgn="base">
              <a:buFont typeface="+mj-lt"/>
              <a:buAutoNum type="arabicPeriod"/>
            </a:pPr>
            <a:r>
              <a:rPr lang="en-IN" sz="1600" dirty="0"/>
              <a:t>Warts Molluscum</a:t>
            </a:r>
          </a:p>
          <a:p>
            <a:pPr marL="1257300" lvl="2" indent="-342900" fontAlgn="base">
              <a:buFont typeface="+mj-lt"/>
              <a:buAutoNum type="arabicPeriod"/>
            </a:pPr>
            <a:r>
              <a:rPr lang="en-IN" sz="1600" dirty="0"/>
              <a:t>Atopic Dermatitis</a:t>
            </a:r>
          </a:p>
          <a:p>
            <a:pPr marL="1257300" lvl="2" indent="-342900" fontAlgn="base">
              <a:buFont typeface="+mj-lt"/>
              <a:buAutoNum type="arabicPeriod"/>
            </a:pPr>
            <a:r>
              <a:rPr lang="en-IN" sz="1600" dirty="0"/>
              <a:t>Basal Cell Carcinoma</a:t>
            </a:r>
          </a:p>
          <a:p>
            <a:pPr marL="1257300" lvl="2" indent="-342900" fontAlgn="base">
              <a:buFont typeface="+mj-lt"/>
              <a:buAutoNum type="arabicPeriod"/>
            </a:pPr>
            <a:r>
              <a:rPr lang="en-IN" sz="1600" dirty="0"/>
              <a:t>Melanocytic Nevi</a:t>
            </a:r>
          </a:p>
          <a:p>
            <a:pPr marL="1257300" lvl="2" indent="-342900" fontAlgn="base">
              <a:buFont typeface="+mj-lt"/>
              <a:buAutoNum type="arabicPeriod"/>
            </a:pPr>
            <a:r>
              <a:rPr lang="en-IN" sz="1600" dirty="0"/>
              <a:t>Benign Keratosis</a:t>
            </a:r>
          </a:p>
          <a:p>
            <a:pPr marL="1257300" lvl="2" indent="-342900" fontAlgn="base">
              <a:buFont typeface="+mj-lt"/>
              <a:buAutoNum type="arabicPeriod"/>
            </a:pPr>
            <a:r>
              <a:rPr lang="en-IN" sz="1600" dirty="0"/>
              <a:t>Psoriasis pictures Lichen Planus</a:t>
            </a:r>
          </a:p>
          <a:p>
            <a:pPr marL="1257300" lvl="2" indent="-342900" fontAlgn="base">
              <a:buFont typeface="+mj-lt"/>
              <a:buAutoNum type="arabicPeriod"/>
            </a:pPr>
            <a:r>
              <a:rPr lang="en-IN" sz="1600" dirty="0"/>
              <a:t>Seborrheic Keratoses</a:t>
            </a:r>
          </a:p>
          <a:p>
            <a:pPr marL="1257300" lvl="2" indent="-342900" fontAlgn="base">
              <a:buFont typeface="+mj-lt"/>
              <a:buAutoNum type="arabicPeriod"/>
            </a:pPr>
            <a:r>
              <a:rPr lang="en-IN" sz="1600" dirty="0"/>
              <a:t>Tinea Ringworm Candidiasis</a:t>
            </a:r>
          </a:p>
          <a:p>
            <a:pPr marL="1257300" lvl="2" indent="-342900" fontAlgn="base">
              <a:buFont typeface="+mj-lt"/>
              <a:buAutoNum type="arabicPeriod"/>
            </a:pPr>
            <a:r>
              <a:rPr lang="en-IN" sz="1600" dirty="0"/>
              <a:t>Melanoma</a:t>
            </a:r>
            <a:endParaRPr lang="en-US" sz="1600" dirty="0"/>
          </a:p>
          <a:p>
            <a:pPr lvl="1" algn="just">
              <a:lnSpc>
                <a:spcPct val="200000"/>
              </a:lnSpc>
            </a:pPr>
            <a:endParaRPr lang="en-US" sz="2000" b="1" dirty="0">
              <a:solidFill>
                <a:schemeClr val="tx2"/>
              </a:solidFill>
            </a:endParaRPr>
          </a:p>
        </p:txBody>
      </p:sp>
      <p:sp>
        <p:nvSpPr>
          <p:cNvPr id="10" name="TextBox 9">
            <a:extLst>
              <a:ext uri="{FF2B5EF4-FFF2-40B4-BE49-F238E27FC236}">
                <a16:creationId xmlns:a16="http://schemas.microsoft.com/office/drawing/2014/main" id="{4BB880BF-5EBF-BF3C-FECA-C6E1EDC5BDC7}"/>
              </a:ext>
            </a:extLst>
          </p:cNvPr>
          <p:cNvSpPr txBox="1"/>
          <p:nvPr/>
        </p:nvSpPr>
        <p:spPr bwMode="gray">
          <a:xfrm>
            <a:off x="457199" y="1179871"/>
            <a:ext cx="10790904" cy="877163"/>
          </a:xfrm>
          <a:prstGeom prst="rect">
            <a:avLst/>
          </a:prstGeom>
          <a:noFill/>
        </p:spPr>
        <p:txBody>
          <a:bodyPr vert="horz" wrap="square" lIns="0" tIns="0" rIns="0" bIns="0" rtlCol="0">
            <a:spAutoFit/>
          </a:bodyPr>
          <a:lstStyle/>
          <a:p>
            <a:pPr algn="l">
              <a:spcBef>
                <a:spcPts val="600"/>
              </a:spcBef>
            </a:pPr>
            <a:r>
              <a:rPr lang="en-US" sz="2000" b="1" dirty="0">
                <a:solidFill>
                  <a:schemeClr val="tx2"/>
                </a:solidFill>
              </a:rPr>
              <a:t>Datasets</a:t>
            </a:r>
          </a:p>
          <a:p>
            <a:pPr algn="just">
              <a:spcBef>
                <a:spcPts val="600"/>
              </a:spcBef>
            </a:pPr>
            <a:r>
              <a:rPr lang="en-US" sz="1600" dirty="0"/>
              <a:t>We have trained two machine learning models on these datasets. The first dataset specializes in skin cancer categories while the second one is more generalized containing common skin diseases as well.</a:t>
            </a:r>
            <a:endParaRPr lang="en-US" dirty="0"/>
          </a:p>
        </p:txBody>
      </p:sp>
    </p:spTree>
    <p:extLst>
      <p:ext uri="{BB962C8B-B14F-4D97-AF65-F5344CB8AC3E}">
        <p14:creationId xmlns:p14="http://schemas.microsoft.com/office/powerpoint/2010/main" val="3315896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b="1" dirty="0"/>
              <a:t>Implementation Details</a:t>
            </a:r>
          </a:p>
        </p:txBody>
      </p:sp>
      <p:pic>
        <p:nvPicPr>
          <p:cNvPr id="12" name="Picture 11">
            <a:extLst>
              <a:ext uri="{FF2B5EF4-FFF2-40B4-BE49-F238E27FC236}">
                <a16:creationId xmlns:a16="http://schemas.microsoft.com/office/drawing/2014/main" id="{70B4D685-0F6E-1F2B-76F1-E36DAB58A572}"/>
              </a:ext>
            </a:extLst>
          </p:cNvPr>
          <p:cNvPicPr>
            <a:picLocks noChangeAspect="1"/>
          </p:cNvPicPr>
          <p:nvPr/>
        </p:nvPicPr>
        <p:blipFill>
          <a:blip r:embed="rId2"/>
          <a:stretch>
            <a:fillRect/>
          </a:stretch>
        </p:blipFill>
        <p:spPr>
          <a:xfrm>
            <a:off x="2209798" y="1979939"/>
            <a:ext cx="7772400" cy="3912817"/>
          </a:xfrm>
          <a:prstGeom prst="rect">
            <a:avLst/>
          </a:prstGeom>
        </p:spPr>
      </p:pic>
      <p:sp>
        <p:nvSpPr>
          <p:cNvPr id="2" name="TextBox 1">
            <a:extLst>
              <a:ext uri="{FF2B5EF4-FFF2-40B4-BE49-F238E27FC236}">
                <a16:creationId xmlns:a16="http://schemas.microsoft.com/office/drawing/2014/main" id="{B79F73D8-7F9E-AF3C-8286-5BC6B414FD12}"/>
              </a:ext>
            </a:extLst>
          </p:cNvPr>
          <p:cNvSpPr txBox="1"/>
          <p:nvPr/>
        </p:nvSpPr>
        <p:spPr bwMode="gray">
          <a:xfrm>
            <a:off x="4058262" y="1195037"/>
            <a:ext cx="4075471" cy="307777"/>
          </a:xfrm>
          <a:prstGeom prst="rect">
            <a:avLst/>
          </a:prstGeom>
          <a:noFill/>
        </p:spPr>
        <p:txBody>
          <a:bodyPr vert="horz" wrap="square" lIns="0" tIns="0" rIns="0" bIns="0" rtlCol="0">
            <a:spAutoFit/>
          </a:bodyPr>
          <a:lstStyle/>
          <a:p>
            <a:pPr algn="l">
              <a:spcBef>
                <a:spcPts val="600"/>
              </a:spcBef>
            </a:pPr>
            <a:r>
              <a:rPr lang="en-US" sz="2000" b="1" dirty="0">
                <a:solidFill>
                  <a:schemeClr val="tx2"/>
                </a:solidFill>
              </a:rPr>
              <a:t>Image Samples from the dataset</a:t>
            </a:r>
          </a:p>
        </p:txBody>
      </p:sp>
    </p:spTree>
    <p:extLst>
      <p:ext uri="{BB962C8B-B14F-4D97-AF65-F5344CB8AC3E}">
        <p14:creationId xmlns:p14="http://schemas.microsoft.com/office/powerpoint/2010/main" val="243579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dirty="0"/>
              <a:t>Implementation Details</a:t>
            </a:r>
            <a:endParaRPr lang="en-US" sz="2400" b="1" dirty="0"/>
          </a:p>
        </p:txBody>
      </p:sp>
      <p:sp>
        <p:nvSpPr>
          <p:cNvPr id="5" name="TextBox 4">
            <a:extLst>
              <a:ext uri="{FF2B5EF4-FFF2-40B4-BE49-F238E27FC236}">
                <a16:creationId xmlns:a16="http://schemas.microsoft.com/office/drawing/2014/main" id="{4935AF2B-1243-59C5-6593-E7B472AA6B79}"/>
              </a:ext>
            </a:extLst>
          </p:cNvPr>
          <p:cNvSpPr txBox="1"/>
          <p:nvPr/>
        </p:nvSpPr>
        <p:spPr bwMode="gray">
          <a:xfrm>
            <a:off x="457199" y="1229032"/>
            <a:ext cx="4188542" cy="307777"/>
          </a:xfrm>
          <a:prstGeom prst="rect">
            <a:avLst/>
          </a:prstGeom>
          <a:noFill/>
        </p:spPr>
        <p:txBody>
          <a:bodyPr vert="horz" wrap="square" lIns="0" tIns="0" rIns="0" bIns="0" rtlCol="0">
            <a:spAutoFit/>
          </a:bodyPr>
          <a:lstStyle/>
          <a:p>
            <a:pPr algn="l">
              <a:spcBef>
                <a:spcPts val="600"/>
              </a:spcBef>
            </a:pPr>
            <a:r>
              <a:rPr lang="en-US" sz="2000" b="1" dirty="0">
                <a:solidFill>
                  <a:schemeClr val="tx2"/>
                </a:solidFill>
              </a:rPr>
              <a:t>Web Based Application</a:t>
            </a:r>
          </a:p>
        </p:txBody>
      </p:sp>
      <p:pic>
        <p:nvPicPr>
          <p:cNvPr id="6" name="Picture 5">
            <a:extLst>
              <a:ext uri="{FF2B5EF4-FFF2-40B4-BE49-F238E27FC236}">
                <a16:creationId xmlns:a16="http://schemas.microsoft.com/office/drawing/2014/main" id="{FD6074D2-EE0E-CCA2-716C-71CF5C4F3B00}"/>
              </a:ext>
            </a:extLst>
          </p:cNvPr>
          <p:cNvPicPr>
            <a:picLocks noChangeAspect="1"/>
          </p:cNvPicPr>
          <p:nvPr/>
        </p:nvPicPr>
        <p:blipFill>
          <a:blip r:embed="rId2"/>
          <a:stretch>
            <a:fillRect/>
          </a:stretch>
        </p:blipFill>
        <p:spPr>
          <a:xfrm>
            <a:off x="457198" y="2143432"/>
            <a:ext cx="5276101" cy="2890684"/>
          </a:xfrm>
          <a:prstGeom prst="rect">
            <a:avLst/>
          </a:prstGeom>
        </p:spPr>
      </p:pic>
      <p:sp>
        <p:nvSpPr>
          <p:cNvPr id="8" name="TextBox 7">
            <a:extLst>
              <a:ext uri="{FF2B5EF4-FFF2-40B4-BE49-F238E27FC236}">
                <a16:creationId xmlns:a16="http://schemas.microsoft.com/office/drawing/2014/main" id="{80C2A502-378E-4F10-981B-629C6AC19D4C}"/>
              </a:ext>
            </a:extLst>
          </p:cNvPr>
          <p:cNvSpPr txBox="1"/>
          <p:nvPr/>
        </p:nvSpPr>
        <p:spPr bwMode="gray">
          <a:xfrm>
            <a:off x="2289066" y="5152103"/>
            <a:ext cx="1612364" cy="215444"/>
          </a:xfrm>
          <a:prstGeom prst="rect">
            <a:avLst/>
          </a:prstGeom>
          <a:noFill/>
        </p:spPr>
        <p:txBody>
          <a:bodyPr vert="horz" wrap="none" lIns="0" tIns="0" rIns="0" bIns="0" rtlCol="0">
            <a:spAutoFit/>
          </a:bodyPr>
          <a:lstStyle/>
          <a:p>
            <a:pPr algn="l">
              <a:spcBef>
                <a:spcPts val="600"/>
              </a:spcBef>
            </a:pPr>
            <a:r>
              <a:rPr lang="en-US" sz="1400" dirty="0"/>
              <a:t>Login Authentication</a:t>
            </a:r>
          </a:p>
        </p:txBody>
      </p:sp>
      <p:pic>
        <p:nvPicPr>
          <p:cNvPr id="9" name="Picture 8">
            <a:extLst>
              <a:ext uri="{FF2B5EF4-FFF2-40B4-BE49-F238E27FC236}">
                <a16:creationId xmlns:a16="http://schemas.microsoft.com/office/drawing/2014/main" id="{7498E2A8-2827-12FB-910F-40149203D63B}"/>
              </a:ext>
            </a:extLst>
          </p:cNvPr>
          <p:cNvPicPr>
            <a:picLocks noChangeAspect="1"/>
          </p:cNvPicPr>
          <p:nvPr/>
        </p:nvPicPr>
        <p:blipFill>
          <a:blip r:embed="rId3"/>
          <a:stretch>
            <a:fillRect/>
          </a:stretch>
        </p:blipFill>
        <p:spPr>
          <a:xfrm>
            <a:off x="6458701" y="2135009"/>
            <a:ext cx="5276101" cy="2899107"/>
          </a:xfrm>
          <a:prstGeom prst="rect">
            <a:avLst/>
          </a:prstGeom>
        </p:spPr>
      </p:pic>
      <p:sp>
        <p:nvSpPr>
          <p:cNvPr id="10" name="TextBox 9">
            <a:extLst>
              <a:ext uri="{FF2B5EF4-FFF2-40B4-BE49-F238E27FC236}">
                <a16:creationId xmlns:a16="http://schemas.microsoft.com/office/drawing/2014/main" id="{50F970A3-3B40-455D-80C5-D747BF88DBD5}"/>
              </a:ext>
            </a:extLst>
          </p:cNvPr>
          <p:cNvSpPr txBox="1"/>
          <p:nvPr/>
        </p:nvSpPr>
        <p:spPr bwMode="gray">
          <a:xfrm>
            <a:off x="8290569" y="5152103"/>
            <a:ext cx="1094852" cy="215444"/>
          </a:xfrm>
          <a:prstGeom prst="rect">
            <a:avLst/>
          </a:prstGeom>
          <a:noFill/>
        </p:spPr>
        <p:txBody>
          <a:bodyPr vert="horz" wrap="none" lIns="0" tIns="0" rIns="0" bIns="0" rtlCol="0">
            <a:spAutoFit/>
          </a:bodyPr>
          <a:lstStyle/>
          <a:p>
            <a:pPr algn="l">
              <a:spcBef>
                <a:spcPts val="600"/>
              </a:spcBef>
            </a:pPr>
            <a:r>
              <a:rPr lang="en-US" sz="1400" dirty="0"/>
              <a:t>Register User</a:t>
            </a:r>
          </a:p>
        </p:txBody>
      </p:sp>
    </p:spTree>
    <p:extLst>
      <p:ext uri="{BB962C8B-B14F-4D97-AF65-F5344CB8AC3E}">
        <p14:creationId xmlns:p14="http://schemas.microsoft.com/office/powerpoint/2010/main" val="290547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dirty="0"/>
              <a:t>Implementation Details</a:t>
            </a:r>
            <a:endParaRPr lang="en-US" sz="2400" b="1" dirty="0"/>
          </a:p>
        </p:txBody>
      </p:sp>
      <p:sp>
        <p:nvSpPr>
          <p:cNvPr id="5" name="TextBox 4">
            <a:extLst>
              <a:ext uri="{FF2B5EF4-FFF2-40B4-BE49-F238E27FC236}">
                <a16:creationId xmlns:a16="http://schemas.microsoft.com/office/drawing/2014/main" id="{4935AF2B-1243-59C5-6593-E7B472AA6B79}"/>
              </a:ext>
            </a:extLst>
          </p:cNvPr>
          <p:cNvSpPr txBox="1"/>
          <p:nvPr/>
        </p:nvSpPr>
        <p:spPr bwMode="gray">
          <a:xfrm>
            <a:off x="457199" y="1229032"/>
            <a:ext cx="4188542" cy="307777"/>
          </a:xfrm>
          <a:prstGeom prst="rect">
            <a:avLst/>
          </a:prstGeom>
          <a:noFill/>
        </p:spPr>
        <p:txBody>
          <a:bodyPr vert="horz" wrap="square" lIns="0" tIns="0" rIns="0" bIns="0" rtlCol="0">
            <a:spAutoFit/>
          </a:bodyPr>
          <a:lstStyle/>
          <a:p>
            <a:pPr algn="l">
              <a:spcBef>
                <a:spcPts val="600"/>
              </a:spcBef>
            </a:pPr>
            <a:r>
              <a:rPr lang="en-US" sz="2000" b="1" dirty="0">
                <a:solidFill>
                  <a:schemeClr val="tx2"/>
                </a:solidFill>
              </a:rPr>
              <a:t>Web Based Application</a:t>
            </a:r>
          </a:p>
        </p:txBody>
      </p:sp>
      <p:sp>
        <p:nvSpPr>
          <p:cNvPr id="8" name="TextBox 7">
            <a:extLst>
              <a:ext uri="{FF2B5EF4-FFF2-40B4-BE49-F238E27FC236}">
                <a16:creationId xmlns:a16="http://schemas.microsoft.com/office/drawing/2014/main" id="{80C2A502-378E-4F10-981B-629C6AC19D4C}"/>
              </a:ext>
            </a:extLst>
          </p:cNvPr>
          <p:cNvSpPr txBox="1"/>
          <p:nvPr/>
        </p:nvSpPr>
        <p:spPr bwMode="gray">
          <a:xfrm>
            <a:off x="2538205" y="5161935"/>
            <a:ext cx="1114088" cy="215444"/>
          </a:xfrm>
          <a:prstGeom prst="rect">
            <a:avLst/>
          </a:prstGeom>
          <a:noFill/>
        </p:spPr>
        <p:txBody>
          <a:bodyPr vert="horz" wrap="none" lIns="0" tIns="0" rIns="0" bIns="0" rtlCol="0">
            <a:spAutoFit/>
          </a:bodyPr>
          <a:lstStyle/>
          <a:p>
            <a:pPr algn="l">
              <a:spcBef>
                <a:spcPts val="600"/>
              </a:spcBef>
            </a:pPr>
            <a:r>
              <a:rPr lang="en-US" sz="1400" dirty="0"/>
              <a:t>Upload Image</a:t>
            </a:r>
          </a:p>
        </p:txBody>
      </p:sp>
      <p:sp>
        <p:nvSpPr>
          <p:cNvPr id="10" name="TextBox 9">
            <a:extLst>
              <a:ext uri="{FF2B5EF4-FFF2-40B4-BE49-F238E27FC236}">
                <a16:creationId xmlns:a16="http://schemas.microsoft.com/office/drawing/2014/main" id="{50F970A3-3B40-455D-80C5-D747BF88DBD5}"/>
              </a:ext>
            </a:extLst>
          </p:cNvPr>
          <p:cNvSpPr txBox="1"/>
          <p:nvPr/>
        </p:nvSpPr>
        <p:spPr bwMode="gray">
          <a:xfrm>
            <a:off x="8578980" y="5161935"/>
            <a:ext cx="1035540" cy="215444"/>
          </a:xfrm>
          <a:prstGeom prst="rect">
            <a:avLst/>
          </a:prstGeom>
          <a:noFill/>
        </p:spPr>
        <p:txBody>
          <a:bodyPr vert="horz" wrap="none" lIns="0" tIns="0" rIns="0" bIns="0" rtlCol="0">
            <a:spAutoFit/>
          </a:bodyPr>
          <a:lstStyle/>
          <a:p>
            <a:pPr algn="l">
              <a:spcBef>
                <a:spcPts val="600"/>
              </a:spcBef>
            </a:pPr>
            <a:r>
              <a:rPr lang="en-US" sz="1400" dirty="0"/>
              <a:t>Contact Help</a:t>
            </a:r>
          </a:p>
        </p:txBody>
      </p:sp>
      <p:pic>
        <p:nvPicPr>
          <p:cNvPr id="2" name="Picture 1">
            <a:extLst>
              <a:ext uri="{FF2B5EF4-FFF2-40B4-BE49-F238E27FC236}">
                <a16:creationId xmlns:a16="http://schemas.microsoft.com/office/drawing/2014/main" id="{33E019F9-1333-9D43-BB30-A4A47FB5E248}"/>
              </a:ext>
            </a:extLst>
          </p:cNvPr>
          <p:cNvPicPr>
            <a:picLocks noChangeAspect="1"/>
          </p:cNvPicPr>
          <p:nvPr/>
        </p:nvPicPr>
        <p:blipFill>
          <a:blip r:embed="rId2"/>
          <a:stretch>
            <a:fillRect/>
          </a:stretch>
        </p:blipFill>
        <p:spPr>
          <a:xfrm>
            <a:off x="457199" y="2135008"/>
            <a:ext cx="5276101" cy="2899107"/>
          </a:xfrm>
          <a:prstGeom prst="rect">
            <a:avLst/>
          </a:prstGeom>
        </p:spPr>
      </p:pic>
      <p:pic>
        <p:nvPicPr>
          <p:cNvPr id="4" name="Picture 3">
            <a:extLst>
              <a:ext uri="{FF2B5EF4-FFF2-40B4-BE49-F238E27FC236}">
                <a16:creationId xmlns:a16="http://schemas.microsoft.com/office/drawing/2014/main" id="{B0D68CDB-5AC1-96A6-1CD5-C2DD29E255D7}"/>
              </a:ext>
            </a:extLst>
          </p:cNvPr>
          <p:cNvPicPr>
            <a:picLocks noChangeAspect="1"/>
          </p:cNvPicPr>
          <p:nvPr/>
        </p:nvPicPr>
        <p:blipFill>
          <a:blip r:embed="rId3"/>
          <a:stretch>
            <a:fillRect/>
          </a:stretch>
        </p:blipFill>
        <p:spPr>
          <a:xfrm>
            <a:off x="6458700" y="2135007"/>
            <a:ext cx="5276101" cy="2899107"/>
          </a:xfrm>
          <a:prstGeom prst="rect">
            <a:avLst/>
          </a:prstGeom>
        </p:spPr>
      </p:pic>
    </p:spTree>
    <p:extLst>
      <p:ext uri="{BB962C8B-B14F-4D97-AF65-F5344CB8AC3E}">
        <p14:creationId xmlns:p14="http://schemas.microsoft.com/office/powerpoint/2010/main" val="379124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4500-5A94-4A7D-A281-11D6F36C8FAC}"/>
              </a:ext>
            </a:extLst>
          </p:cNvPr>
          <p:cNvSpPr>
            <a:spLocks noGrp="1"/>
          </p:cNvSpPr>
          <p:nvPr>
            <p:ph type="title"/>
          </p:nvPr>
        </p:nvSpPr>
        <p:spPr>
          <a:xfrm>
            <a:off x="457199" y="555639"/>
            <a:ext cx="9601200" cy="332399"/>
          </a:xfrm>
        </p:spPr>
        <p:txBody>
          <a:bodyPr/>
          <a:lstStyle/>
          <a:p>
            <a:pPr algn="l">
              <a:spcBef>
                <a:spcPts val="600"/>
              </a:spcBef>
            </a:pPr>
            <a:r>
              <a:rPr lang="en-US" sz="2400" dirty="0"/>
              <a:t>Implementation Details</a:t>
            </a:r>
            <a:endParaRPr lang="en-US" sz="2400" b="1" dirty="0"/>
          </a:p>
        </p:txBody>
      </p:sp>
      <p:sp>
        <p:nvSpPr>
          <p:cNvPr id="5" name="TextBox 4">
            <a:extLst>
              <a:ext uri="{FF2B5EF4-FFF2-40B4-BE49-F238E27FC236}">
                <a16:creationId xmlns:a16="http://schemas.microsoft.com/office/drawing/2014/main" id="{4935AF2B-1243-59C5-6593-E7B472AA6B79}"/>
              </a:ext>
            </a:extLst>
          </p:cNvPr>
          <p:cNvSpPr txBox="1"/>
          <p:nvPr/>
        </p:nvSpPr>
        <p:spPr bwMode="gray">
          <a:xfrm>
            <a:off x="457199" y="1229032"/>
            <a:ext cx="4188542" cy="307777"/>
          </a:xfrm>
          <a:prstGeom prst="rect">
            <a:avLst/>
          </a:prstGeom>
          <a:noFill/>
        </p:spPr>
        <p:txBody>
          <a:bodyPr vert="horz" wrap="square" lIns="0" tIns="0" rIns="0" bIns="0" rtlCol="0">
            <a:spAutoFit/>
          </a:bodyPr>
          <a:lstStyle/>
          <a:p>
            <a:pPr algn="l">
              <a:spcBef>
                <a:spcPts val="600"/>
              </a:spcBef>
            </a:pPr>
            <a:r>
              <a:rPr lang="en-US" sz="2000" b="1" dirty="0">
                <a:solidFill>
                  <a:schemeClr val="tx2"/>
                </a:solidFill>
              </a:rPr>
              <a:t>Web Based Application</a:t>
            </a:r>
          </a:p>
        </p:txBody>
      </p:sp>
      <p:sp>
        <p:nvSpPr>
          <p:cNvPr id="8" name="TextBox 7">
            <a:extLst>
              <a:ext uri="{FF2B5EF4-FFF2-40B4-BE49-F238E27FC236}">
                <a16:creationId xmlns:a16="http://schemas.microsoft.com/office/drawing/2014/main" id="{80C2A502-378E-4F10-981B-629C6AC19D4C}"/>
              </a:ext>
            </a:extLst>
          </p:cNvPr>
          <p:cNvSpPr txBox="1"/>
          <p:nvPr/>
        </p:nvSpPr>
        <p:spPr bwMode="gray">
          <a:xfrm>
            <a:off x="3145426" y="5396177"/>
            <a:ext cx="508152" cy="215444"/>
          </a:xfrm>
          <a:prstGeom prst="rect">
            <a:avLst/>
          </a:prstGeom>
          <a:noFill/>
        </p:spPr>
        <p:txBody>
          <a:bodyPr vert="horz" wrap="none" lIns="0" tIns="0" rIns="0" bIns="0" rtlCol="0">
            <a:spAutoFit/>
          </a:bodyPr>
          <a:lstStyle/>
          <a:p>
            <a:pPr algn="l">
              <a:spcBef>
                <a:spcPts val="600"/>
              </a:spcBef>
            </a:pPr>
            <a:r>
              <a:rPr lang="en-US" sz="1400" dirty="0"/>
              <a:t>Result</a:t>
            </a:r>
          </a:p>
        </p:txBody>
      </p:sp>
      <p:sp>
        <p:nvSpPr>
          <p:cNvPr id="10" name="TextBox 9">
            <a:extLst>
              <a:ext uri="{FF2B5EF4-FFF2-40B4-BE49-F238E27FC236}">
                <a16:creationId xmlns:a16="http://schemas.microsoft.com/office/drawing/2014/main" id="{50F970A3-3B40-455D-80C5-D747BF88DBD5}"/>
              </a:ext>
            </a:extLst>
          </p:cNvPr>
          <p:cNvSpPr txBox="1"/>
          <p:nvPr/>
        </p:nvSpPr>
        <p:spPr bwMode="gray">
          <a:xfrm>
            <a:off x="8090865" y="5377379"/>
            <a:ext cx="2011769" cy="215444"/>
          </a:xfrm>
          <a:prstGeom prst="rect">
            <a:avLst/>
          </a:prstGeom>
          <a:noFill/>
        </p:spPr>
        <p:txBody>
          <a:bodyPr vert="horz" wrap="none" lIns="0" tIns="0" rIns="0" bIns="0" rtlCol="0">
            <a:spAutoFit/>
          </a:bodyPr>
          <a:lstStyle/>
          <a:p>
            <a:pPr algn="l">
              <a:spcBef>
                <a:spcPts val="600"/>
              </a:spcBef>
            </a:pPr>
            <a:r>
              <a:rPr lang="en-US" sz="1400" dirty="0"/>
              <a:t>Electronic Copy of Result</a:t>
            </a:r>
          </a:p>
        </p:txBody>
      </p:sp>
      <p:pic>
        <p:nvPicPr>
          <p:cNvPr id="6" name="Picture 5">
            <a:extLst>
              <a:ext uri="{FF2B5EF4-FFF2-40B4-BE49-F238E27FC236}">
                <a16:creationId xmlns:a16="http://schemas.microsoft.com/office/drawing/2014/main" id="{1A86B4C8-DE59-F2F6-1687-1700330BFC74}"/>
              </a:ext>
            </a:extLst>
          </p:cNvPr>
          <p:cNvPicPr>
            <a:picLocks noChangeAspect="1"/>
          </p:cNvPicPr>
          <p:nvPr/>
        </p:nvPicPr>
        <p:blipFill>
          <a:blip r:embed="rId2"/>
          <a:stretch>
            <a:fillRect/>
          </a:stretch>
        </p:blipFill>
        <p:spPr>
          <a:xfrm>
            <a:off x="7439935" y="576559"/>
            <a:ext cx="3864234" cy="4468762"/>
          </a:xfrm>
          <a:prstGeom prst="rect">
            <a:avLst/>
          </a:prstGeom>
        </p:spPr>
      </p:pic>
      <p:pic>
        <p:nvPicPr>
          <p:cNvPr id="7" name="Picture 6">
            <a:extLst>
              <a:ext uri="{FF2B5EF4-FFF2-40B4-BE49-F238E27FC236}">
                <a16:creationId xmlns:a16="http://schemas.microsoft.com/office/drawing/2014/main" id="{28C6CF95-E134-CB26-EC8B-1A91ED9AB1CD}"/>
              </a:ext>
            </a:extLst>
          </p:cNvPr>
          <p:cNvPicPr>
            <a:picLocks noChangeAspect="1"/>
          </p:cNvPicPr>
          <p:nvPr/>
        </p:nvPicPr>
        <p:blipFill rotWithShape="1">
          <a:blip r:embed="rId3"/>
          <a:srcRect t="144" b="1"/>
          <a:stretch/>
        </p:blipFill>
        <p:spPr>
          <a:xfrm>
            <a:off x="457199" y="1812679"/>
            <a:ext cx="5884607" cy="3232642"/>
          </a:xfrm>
          <a:prstGeom prst="rect">
            <a:avLst/>
          </a:prstGeom>
        </p:spPr>
      </p:pic>
    </p:spTree>
    <p:extLst>
      <p:ext uri="{BB962C8B-B14F-4D97-AF65-F5344CB8AC3E}">
        <p14:creationId xmlns:p14="http://schemas.microsoft.com/office/powerpoint/2010/main" val="3221565555"/>
      </p:ext>
    </p:extLst>
  </p:cSld>
  <p:clrMapOvr>
    <a:masterClrMapping/>
  </p:clrMapOvr>
</p:sld>
</file>

<file path=ppt/theme/theme1.xml><?xml version="1.0" encoding="utf-8"?>
<a:theme xmlns:a="http://schemas.openxmlformats.org/drawingml/2006/main" name="Optum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20220119.potx" id="{BF78F144-9148-4FE2-90A3-22B02663985C}" vid="{7E0A84AD-0D61-494A-8D90-8D69DD71D350}"/>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d60ad38-e398-4f00-b055-6df9f5218371" xsi:nil="true"/>
    <lcf76f155ced4ddcb4097134ff3c332f xmlns="85acbfa6-a644-4085-9b91-085f86ca3c0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01024C9BA93D4C81219CEF23B1353B" ma:contentTypeVersion="9" ma:contentTypeDescription="Create a new document." ma:contentTypeScope="" ma:versionID="76c0b71f238567f2e2c08c4515402e44">
  <xsd:schema xmlns:xsd="http://www.w3.org/2001/XMLSchema" xmlns:xs="http://www.w3.org/2001/XMLSchema" xmlns:p="http://schemas.microsoft.com/office/2006/metadata/properties" xmlns:ns2="85acbfa6-a644-4085-9b91-085f86ca3c0a" xmlns:ns3="0d60ad38-e398-4f00-b055-6df9f5218371" targetNamespace="http://schemas.microsoft.com/office/2006/metadata/properties" ma:root="true" ma:fieldsID="21ce67ab80f466405efa68b475fed75c" ns2:_="" ns3:_="">
    <xsd:import namespace="85acbfa6-a644-4085-9b91-085f86ca3c0a"/>
    <xsd:import namespace="0d60ad38-e398-4f00-b055-6df9f521837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acbfa6-a644-4085-9b91-085f86ca3c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2a6b2b66-40d8-4e06-8a39-adc3ecd4519b"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60ad38-e398-4f00-b055-6df9f521837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70a1d25e-1f6b-43fe-9671-42b97cc66503}" ma:internalName="TaxCatchAll" ma:showField="CatchAllData" ma:web="0d60ad38-e398-4f00-b055-6df9f521837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03925-AE84-4652-A9ED-32684F7543E7}">
  <ds:schemaRefs>
    <ds:schemaRef ds:uri="0d60ad38-e398-4f00-b055-6df9f5218371"/>
    <ds:schemaRef ds:uri="85acbfa6-a644-4085-9b91-085f86ca3c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0F5C496-0004-4DC1-A5CB-5DC328322CD7}">
  <ds:schemaRefs>
    <ds:schemaRef ds:uri="http://schemas.microsoft.com/sharepoint/v3/contenttype/forms"/>
  </ds:schemaRefs>
</ds:datastoreItem>
</file>

<file path=customXml/itemProps3.xml><?xml version="1.0" encoding="utf-8"?>
<ds:datastoreItem xmlns:ds="http://schemas.openxmlformats.org/officeDocument/2006/customXml" ds:itemID="{774BA785-2A81-447D-9C48-EDA2BC7BF108}">
  <ds:schemaRefs>
    <ds:schemaRef ds:uri="0d60ad38-e398-4f00-b055-6df9f5218371"/>
    <ds:schemaRef ds:uri="85acbfa6-a644-4085-9b91-085f86ca3c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optum-onscreen-16x9-template-20220208</Template>
  <TotalTime>740</TotalTime>
  <Words>1214</Words>
  <Application>Microsoft Macintosh PowerPoint</Application>
  <PresentationFormat>Widescreen</PresentationFormat>
  <Paragraphs>118</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UHC Serif Text Medium</vt:lpstr>
      <vt:lpstr>UHC Serif Text Regular</vt:lpstr>
      <vt:lpstr>zeitung</vt:lpstr>
      <vt:lpstr>Optum Theme</vt:lpstr>
      <vt:lpstr>PowerPoint Presentation</vt:lpstr>
      <vt:lpstr>Idea / Problem Statement  </vt:lpstr>
      <vt:lpstr>Process Flow</vt:lpstr>
      <vt:lpstr>Implementation Details</vt:lpstr>
      <vt:lpstr>Implementation Details</vt:lpstr>
      <vt:lpstr>Implementation Details</vt:lpstr>
      <vt:lpstr>Implementation Details</vt:lpstr>
      <vt:lpstr>Implementation Details</vt:lpstr>
      <vt:lpstr>Implementation Details</vt:lpstr>
      <vt:lpstr>Proposed benefits </vt:lpstr>
      <vt:lpstr>Feasibility</vt:lpstr>
      <vt:lpstr>Future Scope</vt:lpstr>
      <vt:lpstr>References </vt:lpstr>
      <vt:lpstr>Submission Details </vt:lpstr>
    </vt:vector>
  </TitlesOfParts>
  <Company>Optum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Sekar, Sathish Kumar</dc:creator>
  <dc:description>Optum 2022 template developed by Creative Partners. 16:9 on-screen</dc:description>
  <cp:lastModifiedBy>Malik, Shikhar</cp:lastModifiedBy>
  <cp:revision>6</cp:revision>
  <dcterms:created xsi:type="dcterms:W3CDTF">2022-02-16T16:31:43Z</dcterms:created>
  <dcterms:modified xsi:type="dcterms:W3CDTF">2023-09-26T17:37:26Z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0x010100BC01024C9BA93D4C81219CEF23B1353B</vt:lpwstr>
  </property>
  <property fmtid="{D5CDD505-2E9C-101B-9397-08002B2CF9AE}" pid="3" name="MSIP_Label_a8a73c85-e524-44a6-bd58-7df7ef87be8f_Enabled">
    <vt:lpwstr>true</vt:lpwstr>
  </property>
  <property fmtid="{D5CDD505-2E9C-101B-9397-08002B2CF9AE}" pid="4" name="MSIP_Label_a8a73c85-e524-44a6-bd58-7df7ef87be8f_SetDate">
    <vt:lpwstr>2022-11-01T19:49:37Z</vt:lpwstr>
  </property>
  <property fmtid="{D5CDD505-2E9C-101B-9397-08002B2CF9AE}" pid="5" name="MSIP_Label_a8a73c85-e524-44a6-bd58-7df7ef87be8f_Method">
    <vt:lpwstr>Privileged</vt:lpwstr>
  </property>
  <property fmtid="{D5CDD505-2E9C-101B-9397-08002B2CF9AE}" pid="6" name="MSIP_Label_a8a73c85-e524-44a6-bd58-7df7ef87be8f_Name">
    <vt:lpwstr>Internal Label</vt:lpwstr>
  </property>
  <property fmtid="{D5CDD505-2E9C-101B-9397-08002B2CF9AE}" pid="7" name="MSIP_Label_a8a73c85-e524-44a6-bd58-7df7ef87be8f_SiteId">
    <vt:lpwstr>db05faca-c82a-4b9d-b9c5-0f64b6755421</vt:lpwstr>
  </property>
  <property fmtid="{D5CDD505-2E9C-101B-9397-08002B2CF9AE}" pid="8" name="MSIP_Label_a8a73c85-e524-44a6-bd58-7df7ef87be8f_ActionId">
    <vt:lpwstr>e44f1ca3-604f-4a5b-9dce-d7298325f6ed</vt:lpwstr>
  </property>
  <property fmtid="{D5CDD505-2E9C-101B-9397-08002B2CF9AE}" pid="9" name="MSIP_Label_a8a73c85-e524-44a6-bd58-7df7ef87be8f_ContentBits">
    <vt:lpwstr>0</vt:lpwstr>
  </property>
  <property fmtid="{D5CDD505-2E9C-101B-9397-08002B2CF9AE}" pid="10" name="MediaServiceImageTags">
    <vt:lpwstr/>
  </property>
</Properties>
</file>